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5">
  <p:sldMasterIdLst>
    <p:sldMasterId id="2147483648" r:id="rId1"/>
  </p:sldMasterIdLst>
  <p:notesMasterIdLst>
    <p:notesMasterId r:id="rId45"/>
  </p:notesMasterIdLst>
  <p:sldIdLst>
    <p:sldId id="257" r:id="rId2"/>
    <p:sldId id="258" r:id="rId3"/>
    <p:sldId id="260" r:id="rId4"/>
    <p:sldId id="264" r:id="rId5"/>
    <p:sldId id="261" r:id="rId6"/>
    <p:sldId id="262" r:id="rId7"/>
    <p:sldId id="266" r:id="rId8"/>
    <p:sldId id="267" r:id="rId9"/>
    <p:sldId id="268" r:id="rId10"/>
    <p:sldId id="269" r:id="rId11"/>
    <p:sldId id="301" r:id="rId12"/>
    <p:sldId id="270" r:id="rId13"/>
    <p:sldId id="271" r:id="rId14"/>
    <p:sldId id="272" r:id="rId15"/>
    <p:sldId id="273" r:id="rId16"/>
    <p:sldId id="274" r:id="rId17"/>
    <p:sldId id="275" r:id="rId18"/>
    <p:sldId id="277" r:id="rId19"/>
    <p:sldId id="276" r:id="rId20"/>
    <p:sldId id="278" r:id="rId21"/>
    <p:sldId id="279" r:id="rId22"/>
    <p:sldId id="280" r:id="rId23"/>
    <p:sldId id="281" r:id="rId24"/>
    <p:sldId id="282" r:id="rId25"/>
    <p:sldId id="302" r:id="rId26"/>
    <p:sldId id="285" r:id="rId27"/>
    <p:sldId id="284" r:id="rId28"/>
    <p:sldId id="286" r:id="rId29"/>
    <p:sldId id="283" r:id="rId30"/>
    <p:sldId id="287" r:id="rId31"/>
    <p:sldId id="288" r:id="rId32"/>
    <p:sldId id="289" r:id="rId33"/>
    <p:sldId id="290" r:id="rId34"/>
    <p:sldId id="291" r:id="rId35"/>
    <p:sldId id="292" r:id="rId36"/>
    <p:sldId id="293" r:id="rId37"/>
    <p:sldId id="294" r:id="rId38"/>
    <p:sldId id="295" r:id="rId39"/>
    <p:sldId id="296" r:id="rId40"/>
    <p:sldId id="297" r:id="rId41"/>
    <p:sldId id="298" r:id="rId42"/>
    <p:sldId id="299" r:id="rId43"/>
    <p:sldId id="300" r:id="rId4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Средний стиль 2 - акцент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4348" autoAdjust="0"/>
  </p:normalViewPr>
  <p:slideViewPr>
    <p:cSldViewPr>
      <p:cViewPr>
        <p:scale>
          <a:sx n="80" d="100"/>
          <a:sy n="80" d="100"/>
        </p:scale>
        <p:origin x="-1272" y="-21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_____Microsoft_Office_Excel1.xlsx"/></Relationships>
</file>

<file path=ppt/charts/_rels/chart2.xml.rels><?xml version="1.0" encoding="UTF-8" standalone="yes"?>
<Relationships xmlns="http://schemas.openxmlformats.org/package/2006/relationships"><Relationship Id="rId1" Type="http://schemas.openxmlformats.org/officeDocument/2006/relationships/package" Target="../embeddings/_____Microsoft_Office_Excel2.xlsx"/></Relationships>
</file>

<file path=ppt/charts/chart1.xml><?xml version="1.0" encoding="utf-8"?>
<c:chartSpace xmlns:c="http://schemas.openxmlformats.org/drawingml/2006/chart" xmlns:a="http://schemas.openxmlformats.org/drawingml/2006/main" xmlns:r="http://schemas.openxmlformats.org/officeDocument/2006/relationships">
  <c:lang val="ru-RU"/>
  <c:chart>
    <c:plotArea>
      <c:layout>
        <c:manualLayout>
          <c:layoutTarget val="inner"/>
          <c:xMode val="edge"/>
          <c:yMode val="edge"/>
          <c:x val="7.3437842316585802E-2"/>
          <c:y val="4.6609542439935016E-2"/>
          <c:w val="0.63230227794004201"/>
          <c:h val="0.85834543184234169"/>
        </c:manualLayout>
      </c:layout>
      <c:barChart>
        <c:barDir val="col"/>
        <c:grouping val="clustered"/>
        <c:ser>
          <c:idx val="0"/>
          <c:order val="0"/>
          <c:tx>
            <c:strRef>
              <c:f>Лист1!$B$1</c:f>
              <c:strCache>
                <c:ptCount val="1"/>
                <c:pt idx="0">
                  <c:v>1 полугодие 2018/19</c:v>
                </c:pt>
              </c:strCache>
            </c:strRef>
          </c:tx>
          <c:dLbls>
            <c:showVal val="1"/>
          </c:dLbls>
          <c:cat>
            <c:strRef>
              <c:f>Лист1!$A$2:$A$8</c:f>
              <c:strCache>
                <c:ptCount val="7"/>
                <c:pt idx="0">
                  <c:v>1</c:v>
                </c:pt>
                <c:pt idx="1">
                  <c:v>2а</c:v>
                </c:pt>
                <c:pt idx="2">
                  <c:v>2б</c:v>
                </c:pt>
                <c:pt idx="3">
                  <c:v>3а</c:v>
                </c:pt>
                <c:pt idx="4">
                  <c:v>3б</c:v>
                </c:pt>
                <c:pt idx="5">
                  <c:v>4а</c:v>
                </c:pt>
                <c:pt idx="6">
                  <c:v>4б</c:v>
                </c:pt>
              </c:strCache>
            </c:strRef>
          </c:cat>
          <c:val>
            <c:numRef>
              <c:f>Лист1!$B$2:$B$8</c:f>
              <c:numCache>
                <c:formatCode>General</c:formatCode>
                <c:ptCount val="7"/>
                <c:pt idx="0">
                  <c:v>0</c:v>
                </c:pt>
                <c:pt idx="1">
                  <c:v>1</c:v>
                </c:pt>
                <c:pt idx="2">
                  <c:v>3</c:v>
                </c:pt>
                <c:pt idx="3">
                  <c:v>1</c:v>
                </c:pt>
                <c:pt idx="4">
                  <c:v>1</c:v>
                </c:pt>
                <c:pt idx="5">
                  <c:v>1</c:v>
                </c:pt>
                <c:pt idx="6">
                  <c:v>1</c:v>
                </c:pt>
              </c:numCache>
            </c:numRef>
          </c:val>
        </c:ser>
        <c:ser>
          <c:idx val="1"/>
          <c:order val="1"/>
          <c:tx>
            <c:strRef>
              <c:f>Лист1!$C$1</c:f>
              <c:strCache>
                <c:ptCount val="1"/>
                <c:pt idx="0">
                  <c:v>2 полугодие 2018-19</c:v>
                </c:pt>
              </c:strCache>
            </c:strRef>
          </c:tx>
          <c:dLbls>
            <c:showVal val="1"/>
          </c:dLbls>
          <c:cat>
            <c:strRef>
              <c:f>Лист1!$A$2:$A$8</c:f>
              <c:strCache>
                <c:ptCount val="7"/>
                <c:pt idx="0">
                  <c:v>1</c:v>
                </c:pt>
                <c:pt idx="1">
                  <c:v>2а</c:v>
                </c:pt>
                <c:pt idx="2">
                  <c:v>2б</c:v>
                </c:pt>
                <c:pt idx="3">
                  <c:v>3а</c:v>
                </c:pt>
                <c:pt idx="4">
                  <c:v>3б</c:v>
                </c:pt>
                <c:pt idx="5">
                  <c:v>4а</c:v>
                </c:pt>
                <c:pt idx="6">
                  <c:v>4б</c:v>
                </c:pt>
              </c:strCache>
            </c:strRef>
          </c:cat>
          <c:val>
            <c:numRef>
              <c:f>Лист1!$C$2:$C$8</c:f>
              <c:numCache>
                <c:formatCode>General</c:formatCode>
                <c:ptCount val="7"/>
                <c:pt idx="0">
                  <c:v>2</c:v>
                </c:pt>
                <c:pt idx="1">
                  <c:v>2</c:v>
                </c:pt>
                <c:pt idx="2">
                  <c:v>2</c:v>
                </c:pt>
                <c:pt idx="3">
                  <c:v>1</c:v>
                </c:pt>
                <c:pt idx="4">
                  <c:v>3</c:v>
                </c:pt>
                <c:pt idx="5">
                  <c:v>2</c:v>
                </c:pt>
                <c:pt idx="6">
                  <c:v>2</c:v>
                </c:pt>
              </c:numCache>
            </c:numRef>
          </c:val>
        </c:ser>
        <c:axId val="55205248"/>
        <c:axId val="55219328"/>
      </c:barChart>
      <c:catAx>
        <c:axId val="55205248"/>
        <c:scaling>
          <c:orientation val="minMax"/>
        </c:scaling>
        <c:axPos val="b"/>
        <c:tickLblPos val="nextTo"/>
        <c:crossAx val="55219328"/>
        <c:crosses val="autoZero"/>
        <c:auto val="1"/>
        <c:lblAlgn val="ctr"/>
        <c:lblOffset val="100"/>
      </c:catAx>
      <c:valAx>
        <c:axId val="55219328"/>
        <c:scaling>
          <c:orientation val="minMax"/>
        </c:scaling>
        <c:axPos val="l"/>
        <c:majorGridlines/>
        <c:numFmt formatCode="General" sourceLinked="1"/>
        <c:tickLblPos val="nextTo"/>
        <c:crossAx val="55205248"/>
        <c:crosses val="autoZero"/>
        <c:crossBetween val="between"/>
      </c:valAx>
    </c:plotArea>
    <c:legend>
      <c:legendPos val="r"/>
      <c:layout/>
    </c:legend>
    <c:plotVisOnly val="1"/>
  </c:chart>
  <c:txPr>
    <a:bodyPr/>
    <a:lstStyle/>
    <a:p>
      <a:pPr>
        <a:defRPr sz="1600"/>
      </a:pPr>
      <a:endParaRPr lang="ru-RU"/>
    </a:p>
  </c:tx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ru-RU"/>
  <c:chart>
    <c:plotArea>
      <c:layout>
        <c:manualLayout>
          <c:layoutTarget val="inner"/>
          <c:xMode val="edge"/>
          <c:yMode val="edge"/>
          <c:x val="4.3812934926422603E-2"/>
          <c:y val="3.7460875984252053E-2"/>
          <c:w val="0.72427343931482502"/>
          <c:h val="0.82534645669291362"/>
        </c:manualLayout>
      </c:layout>
      <c:barChart>
        <c:barDir val="col"/>
        <c:grouping val="clustered"/>
        <c:ser>
          <c:idx val="0"/>
          <c:order val="0"/>
          <c:tx>
            <c:strRef>
              <c:f>Лист1!$B$1</c:f>
              <c:strCache>
                <c:ptCount val="1"/>
                <c:pt idx="0">
                  <c:v>1 полугодие 2018/19</c:v>
                </c:pt>
              </c:strCache>
            </c:strRef>
          </c:tx>
          <c:dLbls>
            <c:showVal val="1"/>
          </c:dLbls>
          <c:cat>
            <c:strRef>
              <c:f>Лист1!$A$2:$A$12</c:f>
              <c:strCache>
                <c:ptCount val="11"/>
                <c:pt idx="0">
                  <c:v>5а</c:v>
                </c:pt>
                <c:pt idx="1">
                  <c:v>5б</c:v>
                </c:pt>
                <c:pt idx="2">
                  <c:v>6а</c:v>
                </c:pt>
                <c:pt idx="3">
                  <c:v>6б</c:v>
                </c:pt>
                <c:pt idx="4">
                  <c:v>7а</c:v>
                </c:pt>
                <c:pt idx="5">
                  <c:v>7б</c:v>
                </c:pt>
                <c:pt idx="6">
                  <c:v>8</c:v>
                </c:pt>
                <c:pt idx="7">
                  <c:v>9а</c:v>
                </c:pt>
                <c:pt idx="8">
                  <c:v>9б</c:v>
                </c:pt>
                <c:pt idx="9">
                  <c:v>10</c:v>
                </c:pt>
                <c:pt idx="10">
                  <c:v>11</c:v>
                </c:pt>
              </c:strCache>
            </c:strRef>
          </c:cat>
          <c:val>
            <c:numRef>
              <c:f>Лист1!$B$2:$B$12</c:f>
              <c:numCache>
                <c:formatCode>General</c:formatCode>
                <c:ptCount val="11"/>
                <c:pt idx="0">
                  <c:v>2</c:v>
                </c:pt>
                <c:pt idx="1">
                  <c:v>1</c:v>
                </c:pt>
                <c:pt idx="2">
                  <c:v>3</c:v>
                </c:pt>
                <c:pt idx="3">
                  <c:v>2</c:v>
                </c:pt>
                <c:pt idx="4">
                  <c:v>2</c:v>
                </c:pt>
                <c:pt idx="5">
                  <c:v>2</c:v>
                </c:pt>
                <c:pt idx="6">
                  <c:v>2</c:v>
                </c:pt>
                <c:pt idx="7">
                  <c:v>1</c:v>
                </c:pt>
                <c:pt idx="8">
                  <c:v>1</c:v>
                </c:pt>
                <c:pt idx="9">
                  <c:v>1</c:v>
                </c:pt>
                <c:pt idx="10">
                  <c:v>2</c:v>
                </c:pt>
              </c:numCache>
            </c:numRef>
          </c:val>
        </c:ser>
        <c:ser>
          <c:idx val="1"/>
          <c:order val="1"/>
          <c:tx>
            <c:strRef>
              <c:f>Лист1!$C$1</c:f>
              <c:strCache>
                <c:ptCount val="1"/>
                <c:pt idx="0">
                  <c:v>2 полугодие 2018-19</c:v>
                </c:pt>
              </c:strCache>
            </c:strRef>
          </c:tx>
          <c:dLbls>
            <c:showVal val="1"/>
          </c:dLbls>
          <c:cat>
            <c:strRef>
              <c:f>Лист1!$A$2:$A$12</c:f>
              <c:strCache>
                <c:ptCount val="11"/>
                <c:pt idx="0">
                  <c:v>5а</c:v>
                </c:pt>
                <c:pt idx="1">
                  <c:v>5б</c:v>
                </c:pt>
                <c:pt idx="2">
                  <c:v>6а</c:v>
                </c:pt>
                <c:pt idx="3">
                  <c:v>6б</c:v>
                </c:pt>
                <c:pt idx="4">
                  <c:v>7а</c:v>
                </c:pt>
                <c:pt idx="5">
                  <c:v>7б</c:v>
                </c:pt>
                <c:pt idx="6">
                  <c:v>8</c:v>
                </c:pt>
                <c:pt idx="7">
                  <c:v>9а</c:v>
                </c:pt>
                <c:pt idx="8">
                  <c:v>9б</c:v>
                </c:pt>
                <c:pt idx="9">
                  <c:v>10</c:v>
                </c:pt>
                <c:pt idx="10">
                  <c:v>11</c:v>
                </c:pt>
              </c:strCache>
            </c:strRef>
          </c:cat>
          <c:val>
            <c:numRef>
              <c:f>Лист1!$C$2:$C$12</c:f>
              <c:numCache>
                <c:formatCode>General</c:formatCode>
                <c:ptCount val="11"/>
                <c:pt idx="0">
                  <c:v>1</c:v>
                </c:pt>
                <c:pt idx="1">
                  <c:v>2</c:v>
                </c:pt>
                <c:pt idx="2">
                  <c:v>2</c:v>
                </c:pt>
                <c:pt idx="3">
                  <c:v>3</c:v>
                </c:pt>
                <c:pt idx="4">
                  <c:v>1</c:v>
                </c:pt>
                <c:pt idx="5">
                  <c:v>1</c:v>
                </c:pt>
                <c:pt idx="6">
                  <c:v>1</c:v>
                </c:pt>
                <c:pt idx="7">
                  <c:v>1</c:v>
                </c:pt>
                <c:pt idx="8">
                  <c:v>1</c:v>
                </c:pt>
                <c:pt idx="9">
                  <c:v>1</c:v>
                </c:pt>
                <c:pt idx="10">
                  <c:v>2</c:v>
                </c:pt>
              </c:numCache>
            </c:numRef>
          </c:val>
        </c:ser>
        <c:axId val="79249792"/>
        <c:axId val="79251328"/>
      </c:barChart>
      <c:catAx>
        <c:axId val="79249792"/>
        <c:scaling>
          <c:orientation val="minMax"/>
        </c:scaling>
        <c:axPos val="b"/>
        <c:tickLblPos val="nextTo"/>
        <c:crossAx val="79251328"/>
        <c:crosses val="autoZero"/>
        <c:auto val="1"/>
        <c:lblAlgn val="ctr"/>
        <c:lblOffset val="100"/>
      </c:catAx>
      <c:valAx>
        <c:axId val="79251328"/>
        <c:scaling>
          <c:orientation val="minMax"/>
        </c:scaling>
        <c:axPos val="l"/>
        <c:majorGridlines/>
        <c:numFmt formatCode="General" sourceLinked="1"/>
        <c:tickLblPos val="nextTo"/>
        <c:crossAx val="79249792"/>
        <c:crosses val="autoZero"/>
        <c:crossBetween val="between"/>
      </c:valAx>
    </c:plotArea>
    <c:legend>
      <c:legendPos val="r"/>
      <c:layout>
        <c:manualLayout>
          <c:xMode val="edge"/>
          <c:yMode val="edge"/>
          <c:x val="0.73137018199423109"/>
          <c:y val="5.1837786825794596E-2"/>
          <c:w val="0.26432812794965066"/>
          <c:h val="0.24210610905973889"/>
        </c:manualLayout>
      </c:layout>
    </c:legend>
    <c:plotVisOnly val="1"/>
  </c:chart>
  <c:txPr>
    <a:bodyPr/>
    <a:lstStyle/>
    <a:p>
      <a:pPr>
        <a:defRPr sz="1800"/>
      </a:pPr>
      <a:endParaRPr lang="ru-RU"/>
    </a:p>
  </c:txPr>
  <c:externalData r:id="rId1"/>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E32B840-1E15-424C-A0D1-50210102AD69}" type="datetimeFigureOut">
              <a:rPr lang="ru-RU" smtClean="0"/>
              <a:pPr/>
              <a:t>09.10.2019</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58B7E32C-7EAC-468A-9457-5570024431A1}"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B7E32C-7EAC-468A-9457-5570024431A1}" type="slidenum">
              <a:rPr lang="ru-RU" smtClean="0"/>
              <a:pPr/>
              <a:t>3</a:t>
            </a:fld>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B7E32C-7EAC-468A-9457-5570024431A1}" type="slidenum">
              <a:rPr lang="ru-RU" smtClean="0"/>
              <a:pPr/>
              <a:t>4</a:t>
            </a:fld>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58B7E32C-7EAC-468A-9457-5570024431A1}" type="slidenum">
              <a:rPr lang="ru-RU" smtClean="0"/>
              <a:pPr/>
              <a:t>9</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035EFE1-99D3-4549-AECD-399CA8393DE8}" type="datetimeFigureOut">
              <a:rPr lang="ru-RU" smtClean="0"/>
              <a:pPr/>
              <a:t>09.10.2019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4321A74A-CE25-4DD1-9C8E-698ADC03A64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35EFE1-99D3-4549-AECD-399CA8393DE8}" type="datetimeFigureOut">
              <a:rPr lang="ru-RU" smtClean="0"/>
              <a:pPr/>
              <a:t>09.10.2019</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21A74A-CE25-4DD1-9C8E-698ADC03A64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30.jpeg"/></Relationships>
</file>

<file path=ppt/slides/_rels/slide2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2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5.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image" Target="../media/image41.jpeg"/><Relationship Id="rId1" Type="http://schemas.openxmlformats.org/officeDocument/2006/relationships/slideLayout" Target="../slideLayouts/slideLayout7.xml"/><Relationship Id="rId4" Type="http://schemas.openxmlformats.org/officeDocument/2006/relationships/image" Target="../media/image43.jpeg"/></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4" Type="http://schemas.openxmlformats.org/officeDocument/2006/relationships/image" Target="../media/image54.jpeg"/></Relationships>
</file>

<file path=ppt/slides/_rels/slide31.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7.xml"/><Relationship Id="rId4" Type="http://schemas.openxmlformats.org/officeDocument/2006/relationships/image" Target="../media/image57.jpeg"/></Relationships>
</file>

<file path=ppt/slides/_rels/slide32.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image" Target="../media/image58.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image" Target="../media/image60.jpeg"/><Relationship Id="rId1" Type="http://schemas.openxmlformats.org/officeDocument/2006/relationships/slideLayout" Target="../slideLayouts/slideLayout7.xml"/><Relationship Id="rId4" Type="http://schemas.openxmlformats.org/officeDocument/2006/relationships/image" Target="../media/image62.jpeg"/></Relationships>
</file>

<file path=ppt/slides/_rels/slide34.xml.rels><?xml version="1.0" encoding="UTF-8" standalone="yes"?>
<Relationships xmlns="http://schemas.openxmlformats.org/package/2006/relationships"><Relationship Id="rId3" Type="http://schemas.openxmlformats.org/officeDocument/2006/relationships/image" Target="../media/image64.jpeg"/><Relationship Id="rId2" Type="http://schemas.openxmlformats.org/officeDocument/2006/relationships/image" Target="../media/image63.jpeg"/><Relationship Id="rId1" Type="http://schemas.openxmlformats.org/officeDocument/2006/relationships/slideLayout" Target="../slideLayouts/slideLayout7.xml"/><Relationship Id="rId4" Type="http://schemas.openxmlformats.org/officeDocument/2006/relationships/image" Target="../media/image65.jpeg"/></Relationships>
</file>

<file path=ppt/slides/_rels/slide35.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image" Target="../media/image66.jpe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image" Target="../media/image70.jpe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73.jpeg"/><Relationship Id="rId2" Type="http://schemas.openxmlformats.org/officeDocument/2006/relationships/image" Target="../media/image7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75.jpeg"/><Relationship Id="rId2" Type="http://schemas.openxmlformats.org/officeDocument/2006/relationships/image" Target="../media/image74.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slideLayout" Target="../slideLayouts/slideLayout7.xml"/><Relationship Id="rId4" Type="http://schemas.openxmlformats.org/officeDocument/2006/relationships/image" Target="../media/image78.jpeg"/></Relationships>
</file>

<file path=ppt/slides/_rels/slide41.xml.rels><?xml version="1.0" encoding="UTF-8" standalone="yes"?>
<Relationships xmlns="http://schemas.openxmlformats.org/package/2006/relationships"><Relationship Id="rId3" Type="http://schemas.openxmlformats.org/officeDocument/2006/relationships/image" Target="../media/image80.jpeg"/><Relationship Id="rId2" Type="http://schemas.openxmlformats.org/officeDocument/2006/relationships/image" Target="../media/image79.jpeg"/><Relationship Id="rId1" Type="http://schemas.openxmlformats.org/officeDocument/2006/relationships/slideLayout" Target="../slideLayouts/slideLayout7.xml"/><Relationship Id="rId4" Type="http://schemas.openxmlformats.org/officeDocument/2006/relationships/image" Target="../media/image81.jpeg"/></Relationships>
</file>

<file path=ppt/slides/_rels/slide42.xml.rels><?xml version="1.0" encoding="UTF-8" standalone="yes"?>
<Relationships xmlns="http://schemas.openxmlformats.org/package/2006/relationships"><Relationship Id="rId13" Type="http://schemas.microsoft.com/office/2007/relationships/hdphoto" Target="NULL"/><Relationship Id="rId12" Type="http://schemas.openxmlformats.org/officeDocument/2006/relationships/image" Target="../media/image84.jpeg"/><Relationship Id="rId2" Type="http://schemas.openxmlformats.org/officeDocument/2006/relationships/image" Target="../media/image82.jpeg"/><Relationship Id="rId1" Type="http://schemas.openxmlformats.org/officeDocument/2006/relationships/slideLayout" Target="../slideLayouts/slideLayout7.xml"/><Relationship Id="rId11" Type="http://schemas.openxmlformats.org/officeDocument/2006/relationships/image" Target="../media/image83.jpeg"/><Relationship Id="rId10" Type="http://schemas.microsoft.com/office/2007/relationships/hdphoto" Target="NULL"/><Relationship Id="rId14" Type="http://schemas.openxmlformats.org/officeDocument/2006/relationships/image" Target="../media/image85.jpeg"/></Relationships>
</file>

<file path=ppt/slides/_rels/slide43.xml.rels><?xml version="1.0" encoding="UTF-8" standalone="yes"?>
<Relationships xmlns="http://schemas.openxmlformats.org/package/2006/relationships"><Relationship Id="rId3" Type="http://schemas.openxmlformats.org/officeDocument/2006/relationships/image" Target="../media/image87.jpeg"/><Relationship Id="rId2" Type="http://schemas.openxmlformats.org/officeDocument/2006/relationships/image" Target="../media/image86.jpeg"/><Relationship Id="rId1" Type="http://schemas.openxmlformats.org/officeDocument/2006/relationships/slideLayout" Target="../slideLayouts/slideLayout7.xml"/><Relationship Id="rId4" Type="http://schemas.openxmlformats.org/officeDocument/2006/relationships/image" Target="../media/image8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одзаголовок 4"/>
          <p:cNvSpPr>
            <a:spLocks noGrp="1"/>
          </p:cNvSpPr>
          <p:nvPr>
            <p:ph type="subTitle" idx="1"/>
          </p:nvPr>
        </p:nvSpPr>
        <p:spPr>
          <a:xfrm>
            <a:off x="4355976" y="3573016"/>
            <a:ext cx="4352528" cy="622920"/>
          </a:xfrm>
        </p:spPr>
        <p:txBody>
          <a:bodyPr>
            <a:noAutofit/>
          </a:bodyPr>
          <a:lstStyle/>
          <a:p>
            <a:r>
              <a:rPr lang="ru-RU" sz="3600" b="1" dirty="0" smtClean="0">
                <a:solidFill>
                  <a:schemeClr val="tx1"/>
                </a:solidFill>
              </a:rPr>
              <a:t> </a:t>
            </a:r>
            <a:endParaRPr lang="ru-RU" sz="3600" b="1" dirty="0">
              <a:solidFill>
                <a:schemeClr val="tx1"/>
              </a:solidFill>
            </a:endParaRPr>
          </a:p>
        </p:txBody>
      </p:sp>
      <p:pic>
        <p:nvPicPr>
          <p:cNvPr id="6" name="Рисунок 5"/>
          <p:cNvPicPr/>
          <p:nvPr/>
        </p:nvPicPr>
        <p:blipFill>
          <a:blip r:embed="rId2" cstate="email"/>
          <a:srcRect/>
          <a:stretch>
            <a:fillRect/>
          </a:stretch>
        </p:blipFill>
        <p:spPr bwMode="auto">
          <a:xfrm>
            <a:off x="683568" y="0"/>
            <a:ext cx="8064896" cy="6858000"/>
          </a:xfrm>
          <a:prstGeom prst="rect">
            <a:avLst/>
          </a:prstGeom>
          <a:ln>
            <a:noFill/>
          </a:ln>
          <a:effectLst>
            <a:softEdge rad="112500"/>
          </a:effectLst>
        </p:spPr>
      </p:pic>
      <p:sp>
        <p:nvSpPr>
          <p:cNvPr id="4" name="Заголовок 3"/>
          <p:cNvSpPr>
            <a:spLocks noGrp="1"/>
          </p:cNvSpPr>
          <p:nvPr>
            <p:ph type="ctrTitle"/>
          </p:nvPr>
        </p:nvSpPr>
        <p:spPr>
          <a:xfrm>
            <a:off x="2339752" y="0"/>
            <a:ext cx="6804248" cy="1700808"/>
          </a:xfrm>
          <a:solidFill>
            <a:schemeClr val="bg1"/>
          </a:solidFill>
          <a:ln w="28575">
            <a:noFill/>
          </a:ln>
        </p:spPr>
        <p:txBody>
          <a:bodyPr>
            <a:normAutofit fontScale="90000"/>
          </a:bodyPr>
          <a:lstStyle/>
          <a:p>
            <a:r>
              <a:rPr lang="ru-RU" sz="2000" b="1" dirty="0" smtClean="0"/>
              <a:t/>
            </a:r>
            <a:br>
              <a:rPr lang="ru-RU" sz="2000" b="1" dirty="0" smtClean="0"/>
            </a:br>
            <a:r>
              <a:rPr lang="ru-RU" sz="2200" b="1" i="1" dirty="0" smtClean="0">
                <a:latin typeface="Arial" pitchFamily="34" charset="0"/>
                <a:cs typeface="Arial" pitchFamily="34" charset="0"/>
              </a:rPr>
              <a:t>Реализация регионального проекта «Культурная суббота» </a:t>
            </a:r>
            <a:br>
              <a:rPr lang="ru-RU" sz="2200" b="1" i="1" dirty="0" smtClean="0">
                <a:latin typeface="Arial" pitchFamily="34" charset="0"/>
                <a:cs typeface="Arial" pitchFamily="34" charset="0"/>
              </a:rPr>
            </a:br>
            <a:r>
              <a:rPr lang="ru-RU" sz="2200" b="1" i="1" dirty="0" smtClean="0">
                <a:latin typeface="Arial" pitchFamily="34" charset="0"/>
                <a:cs typeface="Arial" pitchFamily="34" charset="0"/>
              </a:rPr>
              <a:t>в МБОУ многопрофильный лицей </a:t>
            </a:r>
            <a:br>
              <a:rPr lang="ru-RU" sz="2200" b="1" i="1" dirty="0" smtClean="0">
                <a:latin typeface="Arial" pitchFamily="34" charset="0"/>
                <a:cs typeface="Arial" pitchFamily="34" charset="0"/>
              </a:rPr>
            </a:br>
            <a:r>
              <a:rPr lang="ru-RU" sz="2200" b="1" i="1" dirty="0" smtClean="0">
                <a:latin typeface="Arial" pitchFamily="34" charset="0"/>
                <a:cs typeface="Arial" pitchFamily="34" charset="0"/>
              </a:rPr>
              <a:t>с. Малая Сердоба</a:t>
            </a:r>
            <a:br>
              <a:rPr lang="ru-RU" sz="2200" b="1" i="1" dirty="0" smtClean="0">
                <a:latin typeface="Arial" pitchFamily="34" charset="0"/>
                <a:cs typeface="Arial" pitchFamily="34" charset="0"/>
              </a:rPr>
            </a:br>
            <a:r>
              <a:rPr lang="ru-RU" sz="2200" b="1" i="1" dirty="0" smtClean="0">
                <a:latin typeface="Arial" pitchFamily="34" charset="0"/>
                <a:cs typeface="Arial" pitchFamily="34" charset="0"/>
              </a:rPr>
              <a:t> за  </a:t>
            </a:r>
            <a:r>
              <a:rPr lang="de-DE" sz="2200" b="1" i="1" dirty="0" smtClean="0">
                <a:latin typeface="Arial" pitchFamily="34" charset="0"/>
                <a:cs typeface="Arial" pitchFamily="34" charset="0"/>
              </a:rPr>
              <a:t>II </a:t>
            </a:r>
            <a:r>
              <a:rPr lang="ru-RU" sz="2200" b="1" i="1" dirty="0" smtClean="0">
                <a:latin typeface="Arial" pitchFamily="34" charset="0"/>
                <a:cs typeface="Arial" pitchFamily="34" charset="0"/>
              </a:rPr>
              <a:t>полугодие 2018-19 г. </a:t>
            </a:r>
            <a:r>
              <a:rPr lang="ru-RU" sz="3100" b="1" dirty="0" smtClean="0"/>
              <a:t/>
            </a:r>
            <a:br>
              <a:rPr lang="ru-RU" sz="3100" b="1" dirty="0" smtClean="0"/>
            </a:br>
            <a:endParaRPr lang="ru-RU" sz="3100" b="1"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 descr="\\Pc_h\изображения\Школа 2017-18\Музей братьев Мозжухиных\DSC03769.JPG"/>
          <p:cNvPicPr>
            <a:picLocks noChangeAspect="1" noChangeArrowheads="1"/>
          </p:cNvPicPr>
          <p:nvPr/>
        </p:nvPicPr>
        <p:blipFill>
          <a:blip r:embed="rId2" cstate="email"/>
          <a:srcRect/>
          <a:stretch>
            <a:fillRect/>
          </a:stretch>
        </p:blipFill>
        <p:spPr bwMode="auto">
          <a:xfrm>
            <a:off x="6228184" y="116632"/>
            <a:ext cx="2788378" cy="1854769"/>
          </a:xfrm>
          <a:prstGeom prst="rect">
            <a:avLst/>
          </a:prstGeom>
          <a:noFill/>
        </p:spPr>
      </p:pic>
      <p:graphicFrame>
        <p:nvGraphicFramePr>
          <p:cNvPr id="4" name="Диаграмма 3"/>
          <p:cNvGraphicFramePr/>
          <p:nvPr/>
        </p:nvGraphicFramePr>
        <p:xfrm>
          <a:off x="179512" y="2564904"/>
          <a:ext cx="8856984" cy="2911872"/>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251520" y="188640"/>
            <a:ext cx="5328592" cy="1477328"/>
          </a:xfrm>
          <a:prstGeom prst="rect">
            <a:avLst/>
          </a:prstGeom>
          <a:solidFill>
            <a:schemeClr val="bg2"/>
          </a:solidFill>
          <a:ln w="28575">
            <a:solidFill>
              <a:schemeClr val="accent1"/>
            </a:solidFill>
          </a:ln>
        </p:spPr>
        <p:txBody>
          <a:bodyPr wrap="square" rtlCol="0">
            <a:spAutoFit/>
          </a:bodyPr>
          <a:lstStyle/>
          <a:p>
            <a:pPr algn="ctr"/>
            <a:r>
              <a:rPr lang="ru-RU" b="1" dirty="0" smtClean="0"/>
              <a:t> Сравнительная диаграмма </a:t>
            </a:r>
          </a:p>
          <a:p>
            <a:pPr algn="ctr"/>
            <a:r>
              <a:rPr lang="ru-RU" b="1" dirty="0"/>
              <a:t>с</a:t>
            </a:r>
            <a:r>
              <a:rPr lang="ru-RU" b="1" dirty="0" smtClean="0"/>
              <a:t>овершенных экскурсий по реализации проекта «Культурная суббота» в 1 и во 2  полугодии</a:t>
            </a:r>
          </a:p>
          <a:p>
            <a:pPr algn="ctr"/>
            <a:r>
              <a:rPr lang="ru-RU" b="1" dirty="0" smtClean="0"/>
              <a:t>   2018/19 гг.</a:t>
            </a:r>
          </a:p>
          <a:p>
            <a:pPr algn="ctr"/>
            <a:r>
              <a:rPr lang="ru-RU" b="1" dirty="0" smtClean="0"/>
              <a:t>5-11 классы</a:t>
            </a:r>
            <a:endParaRPr lang="ru-RU" b="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123728" y="332656"/>
            <a:ext cx="5904656" cy="707886"/>
          </a:xfrm>
          <a:prstGeom prst="rect">
            <a:avLst/>
          </a:prstGeom>
          <a:noFill/>
          <a:ln>
            <a:solidFill>
              <a:schemeClr val="accent1"/>
            </a:solidFill>
          </a:ln>
        </p:spPr>
        <p:txBody>
          <a:bodyPr wrap="square" rtlCol="0">
            <a:spAutoFit/>
          </a:bodyPr>
          <a:lstStyle/>
          <a:p>
            <a:pPr algn="ctr"/>
            <a:r>
              <a:rPr lang="ru-RU" sz="2000" b="1" dirty="0" smtClean="0"/>
              <a:t>Количество экскурсий, совершенных классами </a:t>
            </a:r>
          </a:p>
          <a:p>
            <a:pPr algn="ctr"/>
            <a:r>
              <a:rPr lang="ru-RU" sz="2000" b="1" dirty="0" smtClean="0"/>
              <a:t>в 2017-18  и 2018-19 </a:t>
            </a:r>
            <a:r>
              <a:rPr lang="ru-RU" sz="2000" b="1" dirty="0" err="1" smtClean="0"/>
              <a:t>уч</a:t>
            </a:r>
            <a:r>
              <a:rPr lang="ru-RU" sz="2000" b="1" dirty="0" smtClean="0"/>
              <a:t>. гг.</a:t>
            </a:r>
            <a:endParaRPr lang="ru-RU" sz="2000" b="1" dirty="0"/>
          </a:p>
        </p:txBody>
      </p:sp>
      <p:graphicFrame>
        <p:nvGraphicFramePr>
          <p:cNvPr id="3" name="Таблица 2"/>
          <p:cNvGraphicFramePr>
            <a:graphicFrameLocks noGrp="1"/>
          </p:cNvGraphicFramePr>
          <p:nvPr/>
        </p:nvGraphicFramePr>
        <p:xfrm>
          <a:off x="611560" y="1412776"/>
          <a:ext cx="8352929" cy="5040558"/>
        </p:xfrm>
        <a:graphic>
          <a:graphicData uri="http://schemas.openxmlformats.org/drawingml/2006/table">
            <a:tbl>
              <a:tblPr firstRow="1" bandRow="1">
                <a:tableStyleId>{F5AB1C69-6EDB-4FF4-983F-18BD219EF322}</a:tableStyleId>
              </a:tblPr>
              <a:tblGrid>
                <a:gridCol w="2746303"/>
                <a:gridCol w="944040"/>
                <a:gridCol w="1029863"/>
                <a:gridCol w="858220"/>
                <a:gridCol w="1029863"/>
                <a:gridCol w="808535"/>
                <a:gridCol w="936105"/>
              </a:tblGrid>
              <a:tr h="386920">
                <a:tc>
                  <a:txBody>
                    <a:bodyPr/>
                    <a:lstStyle/>
                    <a:p>
                      <a:pPr algn="ctr"/>
                      <a:r>
                        <a:rPr lang="ru-RU" b="1" dirty="0" smtClean="0"/>
                        <a:t>Направление</a:t>
                      </a:r>
                      <a:endParaRPr lang="ru-RU" b="1" dirty="0"/>
                    </a:p>
                  </a:txBody>
                  <a:tcPr/>
                </a:tc>
                <a:tc gridSpan="2">
                  <a:txBody>
                    <a:bodyPr/>
                    <a:lstStyle/>
                    <a:p>
                      <a:pPr algn="ctr"/>
                      <a:r>
                        <a:rPr lang="ru-RU" b="1" dirty="0" smtClean="0"/>
                        <a:t>1-4 </a:t>
                      </a:r>
                      <a:r>
                        <a:rPr lang="ru-RU" b="1" dirty="0" err="1" smtClean="0"/>
                        <a:t>кл</a:t>
                      </a:r>
                      <a:endParaRPr lang="ru-RU" b="1" dirty="0"/>
                    </a:p>
                  </a:txBody>
                  <a:tcPr/>
                </a:tc>
                <a:tc hMerge="1">
                  <a:txBody>
                    <a:bodyPr/>
                    <a:lstStyle/>
                    <a:p>
                      <a:endParaRPr lang="ru-RU" dirty="0"/>
                    </a:p>
                  </a:txBody>
                  <a:tcPr/>
                </a:tc>
                <a:tc gridSpan="2">
                  <a:txBody>
                    <a:bodyPr/>
                    <a:lstStyle/>
                    <a:p>
                      <a:pPr algn="ctr"/>
                      <a:r>
                        <a:rPr lang="ru-RU" b="1" dirty="0" smtClean="0"/>
                        <a:t>5-8 </a:t>
                      </a:r>
                      <a:r>
                        <a:rPr lang="ru-RU" b="1" dirty="0" err="1" smtClean="0"/>
                        <a:t>кл</a:t>
                      </a:r>
                      <a:endParaRPr lang="ru-RU" b="1" dirty="0"/>
                    </a:p>
                  </a:txBody>
                  <a:tcPr/>
                </a:tc>
                <a:tc hMerge="1">
                  <a:txBody>
                    <a:bodyPr/>
                    <a:lstStyle/>
                    <a:p>
                      <a:endParaRPr lang="ru-RU" dirty="0"/>
                    </a:p>
                  </a:txBody>
                  <a:tcPr/>
                </a:tc>
                <a:tc gridSpan="2">
                  <a:txBody>
                    <a:bodyPr/>
                    <a:lstStyle/>
                    <a:p>
                      <a:pPr algn="ctr"/>
                      <a:r>
                        <a:rPr lang="ru-RU" b="1" dirty="0" smtClean="0"/>
                        <a:t>9-11 </a:t>
                      </a:r>
                      <a:r>
                        <a:rPr lang="ru-RU" b="1" dirty="0" err="1" smtClean="0"/>
                        <a:t>кл</a:t>
                      </a:r>
                      <a:endParaRPr lang="ru-RU" b="1" dirty="0"/>
                    </a:p>
                  </a:txBody>
                  <a:tcPr/>
                </a:tc>
                <a:tc hMerge="1">
                  <a:txBody>
                    <a:bodyPr/>
                    <a:lstStyle/>
                    <a:p>
                      <a:endParaRPr lang="ru-RU" dirty="0"/>
                    </a:p>
                  </a:txBody>
                  <a:tcPr/>
                </a:tc>
              </a:tr>
              <a:tr h="540628">
                <a:tc>
                  <a:txBody>
                    <a:bodyPr/>
                    <a:lstStyle/>
                    <a:p>
                      <a:r>
                        <a:rPr lang="ru-RU" b="1" dirty="0" smtClean="0">
                          <a:solidFill>
                            <a:schemeClr val="accent2"/>
                          </a:solidFill>
                        </a:rPr>
                        <a:t>Учебный год</a:t>
                      </a:r>
                      <a:endParaRPr lang="ru-RU" b="1" dirty="0">
                        <a:solidFill>
                          <a:schemeClr val="accent2"/>
                        </a:solidFill>
                      </a:endParaRPr>
                    </a:p>
                  </a:txBody>
                  <a:tcPr/>
                </a:tc>
                <a:tc>
                  <a:txBody>
                    <a:bodyPr/>
                    <a:lstStyle/>
                    <a:p>
                      <a:r>
                        <a:rPr lang="ru-RU" sz="1400" b="1" dirty="0" smtClean="0">
                          <a:solidFill>
                            <a:schemeClr val="accent2"/>
                          </a:solidFill>
                        </a:rPr>
                        <a:t>2017/18</a:t>
                      </a:r>
                      <a:endParaRPr lang="ru-RU" sz="1400" b="1" dirty="0">
                        <a:solidFill>
                          <a:schemeClr val="accent2"/>
                        </a:solidFill>
                      </a:endParaRPr>
                    </a:p>
                  </a:txBody>
                  <a:tcPr/>
                </a:tc>
                <a:tc>
                  <a:txBody>
                    <a:bodyPr/>
                    <a:lstStyle/>
                    <a:p>
                      <a:r>
                        <a:rPr lang="ru-RU" sz="1400" b="1" dirty="0" smtClean="0">
                          <a:solidFill>
                            <a:schemeClr val="accent2"/>
                          </a:solidFill>
                        </a:rPr>
                        <a:t>2018/19</a:t>
                      </a:r>
                      <a:endParaRPr lang="ru-RU" sz="1400" b="1" dirty="0">
                        <a:solidFill>
                          <a:schemeClr val="accent2"/>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accent2"/>
                          </a:solidFill>
                        </a:rPr>
                        <a:t>2017/18</a:t>
                      </a:r>
                    </a:p>
                    <a:p>
                      <a:endParaRPr lang="ru-RU" sz="1400" b="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accent2"/>
                          </a:solidFill>
                        </a:rPr>
                        <a:t>2018/19</a:t>
                      </a:r>
                    </a:p>
                    <a:p>
                      <a:endParaRPr lang="ru-RU" sz="1400" b="1" dirty="0">
                        <a:solidFill>
                          <a:schemeClr val="accent2"/>
                        </a:solidFill>
                      </a:endParaRPr>
                    </a:p>
                  </a:txBody>
                  <a:tcPr>
                    <a:solidFill>
                      <a:schemeClr val="accent2">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smtClean="0">
                          <a:solidFill>
                            <a:schemeClr val="accent2"/>
                          </a:solidFill>
                        </a:rPr>
                        <a:t>2017/18</a:t>
                      </a:r>
                    </a:p>
                    <a:p>
                      <a:endParaRPr lang="ru-RU" sz="1400" b="1" dirty="0">
                        <a:solidFill>
                          <a:schemeClr val="accent2"/>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b="1" dirty="0" smtClean="0">
                          <a:solidFill>
                            <a:schemeClr val="accent2"/>
                          </a:solidFill>
                        </a:rPr>
                        <a:t>2018/19</a:t>
                      </a:r>
                    </a:p>
                    <a:p>
                      <a:endParaRPr lang="ru-RU" sz="1400" b="1" dirty="0">
                        <a:solidFill>
                          <a:schemeClr val="accent2"/>
                        </a:solidFill>
                      </a:endParaRPr>
                    </a:p>
                  </a:txBody>
                  <a:tcPr>
                    <a:solidFill>
                      <a:schemeClr val="accent2">
                        <a:lumMod val="20000"/>
                        <a:lumOff val="80000"/>
                      </a:schemeClr>
                    </a:solidFill>
                  </a:tcPr>
                </a:tc>
              </a:tr>
              <a:tr h="667834">
                <a:tc>
                  <a:txBody>
                    <a:bodyPr/>
                    <a:lstStyle/>
                    <a:p>
                      <a:r>
                        <a:rPr lang="ru-RU" b="1" dirty="0" smtClean="0"/>
                        <a:t>Районный краеведческий музей</a:t>
                      </a:r>
                      <a:endParaRPr lang="ru-RU" b="1" dirty="0"/>
                    </a:p>
                  </a:txBody>
                  <a:tcPr/>
                </a:tc>
                <a:tc>
                  <a:txBody>
                    <a:bodyPr/>
                    <a:lstStyle/>
                    <a:p>
                      <a:pPr algn="ctr"/>
                      <a:r>
                        <a:rPr lang="ru-RU" dirty="0" smtClean="0"/>
                        <a:t>12</a:t>
                      </a:r>
                      <a:endParaRPr lang="ru-RU" dirty="0"/>
                    </a:p>
                  </a:txBody>
                  <a:tcPr/>
                </a:tc>
                <a:tc>
                  <a:txBody>
                    <a:bodyPr/>
                    <a:lstStyle/>
                    <a:p>
                      <a:pPr algn="ctr"/>
                      <a:r>
                        <a:rPr lang="ru-RU" dirty="0" smtClean="0"/>
                        <a:t>19</a:t>
                      </a:r>
                      <a:endParaRPr lang="ru-RU" dirty="0"/>
                    </a:p>
                  </a:txBody>
                  <a:tcPr>
                    <a:solidFill>
                      <a:schemeClr val="accent2">
                        <a:lumMod val="20000"/>
                        <a:lumOff val="80000"/>
                      </a:schemeClr>
                    </a:solidFill>
                  </a:tcPr>
                </a:tc>
                <a:tc>
                  <a:txBody>
                    <a:bodyPr/>
                    <a:lstStyle/>
                    <a:p>
                      <a:pPr algn="ctr"/>
                      <a:r>
                        <a:rPr lang="ru-RU" dirty="0" smtClean="0"/>
                        <a:t>11</a:t>
                      </a:r>
                      <a:endParaRPr lang="ru-RU" dirty="0"/>
                    </a:p>
                  </a:txBody>
                  <a:tcPr/>
                </a:tc>
                <a:tc>
                  <a:txBody>
                    <a:bodyPr/>
                    <a:lstStyle/>
                    <a:p>
                      <a:pPr algn="ctr"/>
                      <a:r>
                        <a:rPr lang="ru-RU" dirty="0" smtClean="0"/>
                        <a:t>12</a:t>
                      </a:r>
                      <a:endParaRPr lang="ru-RU" dirty="0"/>
                    </a:p>
                  </a:txBody>
                  <a:tcPr>
                    <a:solidFill>
                      <a:schemeClr val="accent2">
                        <a:lumMod val="20000"/>
                        <a:lumOff val="80000"/>
                      </a:schemeClr>
                    </a:solidFill>
                  </a:tcPr>
                </a:tc>
                <a:tc>
                  <a:txBody>
                    <a:bodyPr/>
                    <a:lstStyle/>
                    <a:p>
                      <a:pPr algn="ctr"/>
                      <a:r>
                        <a:rPr lang="ru-RU" dirty="0" smtClean="0"/>
                        <a:t>7</a:t>
                      </a:r>
                      <a:endParaRPr lang="ru-RU" dirty="0"/>
                    </a:p>
                  </a:txBody>
                  <a:tcPr/>
                </a:tc>
                <a:tc>
                  <a:txBody>
                    <a:bodyPr/>
                    <a:lstStyle/>
                    <a:p>
                      <a:pPr algn="ctr"/>
                      <a:r>
                        <a:rPr lang="ru-RU" dirty="0" smtClean="0"/>
                        <a:t>3</a:t>
                      </a:r>
                      <a:endParaRPr lang="ru-RU" dirty="0"/>
                    </a:p>
                  </a:txBody>
                  <a:tcPr>
                    <a:solidFill>
                      <a:schemeClr val="accent2">
                        <a:lumMod val="20000"/>
                        <a:lumOff val="80000"/>
                      </a:schemeClr>
                    </a:solidFill>
                  </a:tcPr>
                </a:tc>
              </a:tr>
              <a:tr h="667834">
                <a:tc>
                  <a:txBody>
                    <a:bodyPr/>
                    <a:lstStyle/>
                    <a:p>
                      <a:r>
                        <a:rPr lang="ru-RU" b="1" dirty="0" smtClean="0"/>
                        <a:t> Культурно-исторический центр им. Л.Руслановой</a:t>
                      </a:r>
                      <a:endParaRPr lang="ru-RU" b="1" dirty="0"/>
                    </a:p>
                  </a:txBody>
                  <a:tcPr/>
                </a:tc>
                <a:tc>
                  <a:txBody>
                    <a:bodyPr/>
                    <a:lstStyle/>
                    <a:p>
                      <a:pPr algn="ctr"/>
                      <a:r>
                        <a:rPr lang="ru-RU" dirty="0" smtClean="0"/>
                        <a:t>9</a:t>
                      </a:r>
                      <a:endParaRPr lang="ru-RU" dirty="0"/>
                    </a:p>
                  </a:txBody>
                  <a:tcPr/>
                </a:tc>
                <a:tc>
                  <a:txBody>
                    <a:bodyPr/>
                    <a:lstStyle/>
                    <a:p>
                      <a:pPr algn="ctr"/>
                      <a:r>
                        <a:rPr lang="ru-RU" dirty="0" smtClean="0"/>
                        <a:t>2</a:t>
                      </a:r>
                      <a:endParaRPr lang="ru-RU" dirty="0"/>
                    </a:p>
                  </a:txBody>
                  <a:tcPr>
                    <a:solidFill>
                      <a:schemeClr val="accent2">
                        <a:lumMod val="20000"/>
                        <a:lumOff val="80000"/>
                      </a:schemeClr>
                    </a:solidFill>
                  </a:tcPr>
                </a:tc>
                <a:tc>
                  <a:txBody>
                    <a:bodyPr/>
                    <a:lstStyle/>
                    <a:p>
                      <a:pPr algn="ctr"/>
                      <a:r>
                        <a:rPr lang="ru-RU" dirty="0" smtClean="0"/>
                        <a:t>3</a:t>
                      </a:r>
                      <a:endParaRPr lang="ru-RU" dirty="0"/>
                    </a:p>
                  </a:txBody>
                  <a:tcPr/>
                </a:tc>
                <a:tc>
                  <a:txBody>
                    <a:bodyPr/>
                    <a:lstStyle/>
                    <a:p>
                      <a:pPr algn="ctr"/>
                      <a:r>
                        <a:rPr lang="ru-RU" dirty="0" smtClean="0"/>
                        <a:t>1</a:t>
                      </a:r>
                      <a:endParaRPr lang="ru-RU" dirty="0"/>
                    </a:p>
                  </a:txBody>
                  <a:tcPr>
                    <a:solidFill>
                      <a:schemeClr val="accent2">
                        <a:lumMod val="20000"/>
                        <a:lumOff val="80000"/>
                      </a:schemeClr>
                    </a:solidFill>
                  </a:tcPr>
                </a:tc>
                <a:tc>
                  <a:txBody>
                    <a:bodyPr/>
                    <a:lstStyle/>
                    <a:p>
                      <a:pPr algn="ctr"/>
                      <a:r>
                        <a:rPr lang="ru-RU" dirty="0" smtClean="0"/>
                        <a:t>2</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r>
              <a:tr h="667834">
                <a:tc>
                  <a:txBody>
                    <a:bodyPr/>
                    <a:lstStyle/>
                    <a:p>
                      <a:r>
                        <a:rPr lang="ru-RU" b="1" dirty="0" smtClean="0"/>
                        <a:t> Музей им. братьев Мозжухиных</a:t>
                      </a:r>
                      <a:endParaRPr lang="ru-RU" b="1" dirty="0"/>
                    </a:p>
                  </a:txBody>
                  <a:tcPr/>
                </a:tc>
                <a:tc>
                  <a:txBody>
                    <a:bodyPr/>
                    <a:lstStyle/>
                    <a:p>
                      <a:pPr algn="ctr"/>
                      <a:r>
                        <a:rPr lang="ru-RU" dirty="0" smtClean="0"/>
                        <a:t>1</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c>
                  <a:txBody>
                    <a:bodyPr/>
                    <a:lstStyle/>
                    <a:p>
                      <a:pPr algn="ctr"/>
                      <a:r>
                        <a:rPr lang="ru-RU" dirty="0" smtClean="0"/>
                        <a:t>1</a:t>
                      </a:r>
                      <a:endParaRPr lang="ru-RU" dirty="0"/>
                    </a:p>
                  </a:txBody>
                  <a:tcPr/>
                </a:tc>
                <a:tc>
                  <a:txBody>
                    <a:bodyPr/>
                    <a:lstStyle/>
                    <a:p>
                      <a:pPr algn="ctr"/>
                      <a:r>
                        <a:rPr lang="ru-RU" dirty="0" smtClean="0"/>
                        <a:t>8</a:t>
                      </a:r>
                      <a:endParaRPr lang="ru-RU" dirty="0"/>
                    </a:p>
                  </a:txBody>
                  <a:tcPr>
                    <a:solidFill>
                      <a:schemeClr val="accent2">
                        <a:lumMod val="20000"/>
                        <a:lumOff val="80000"/>
                      </a:schemeClr>
                    </a:solidFill>
                  </a:tcPr>
                </a:tc>
                <a:tc>
                  <a:txBody>
                    <a:bodyPr/>
                    <a:lstStyle/>
                    <a:p>
                      <a:pPr algn="ctr"/>
                      <a:r>
                        <a:rPr lang="ru-RU" dirty="0" smtClean="0"/>
                        <a:t>1</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r>
              <a:tr h="386920">
                <a:tc>
                  <a:txBody>
                    <a:bodyPr/>
                    <a:lstStyle/>
                    <a:p>
                      <a:r>
                        <a:rPr lang="ru-RU" b="1" dirty="0" smtClean="0"/>
                        <a:t>КЦ г. Сердобска</a:t>
                      </a:r>
                      <a:endParaRPr lang="ru-RU" b="1" dirty="0"/>
                    </a:p>
                  </a:txBody>
                  <a:tcPr/>
                </a:tc>
                <a:tc>
                  <a:txBody>
                    <a:bodyPr/>
                    <a:lstStyle/>
                    <a:p>
                      <a:pPr algn="ctr"/>
                      <a:r>
                        <a:rPr lang="ru-RU" dirty="0" smtClean="0"/>
                        <a:t>0</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c>
                  <a:txBody>
                    <a:bodyPr/>
                    <a:lstStyle/>
                    <a:p>
                      <a:pPr algn="ctr"/>
                      <a:r>
                        <a:rPr lang="ru-RU" dirty="0" smtClean="0"/>
                        <a:t>0</a:t>
                      </a:r>
                      <a:endParaRPr lang="ru-RU" dirty="0"/>
                    </a:p>
                  </a:txBody>
                  <a:tcPr/>
                </a:tc>
                <a:tc>
                  <a:txBody>
                    <a:bodyPr/>
                    <a:lstStyle/>
                    <a:p>
                      <a:pPr algn="ctr"/>
                      <a:r>
                        <a:rPr lang="ru-RU" dirty="0" smtClean="0"/>
                        <a:t>1</a:t>
                      </a:r>
                      <a:endParaRPr lang="ru-RU" dirty="0"/>
                    </a:p>
                  </a:txBody>
                  <a:tcPr>
                    <a:solidFill>
                      <a:schemeClr val="accent2">
                        <a:lumMod val="20000"/>
                        <a:lumOff val="80000"/>
                      </a:schemeClr>
                    </a:solidFill>
                  </a:tcPr>
                </a:tc>
                <a:tc>
                  <a:txBody>
                    <a:bodyPr/>
                    <a:lstStyle/>
                    <a:p>
                      <a:pPr algn="ctr"/>
                      <a:r>
                        <a:rPr lang="ru-RU" dirty="0" smtClean="0"/>
                        <a:t>0</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r>
              <a:tr h="667834">
                <a:tc>
                  <a:txBody>
                    <a:bodyPr/>
                    <a:lstStyle/>
                    <a:p>
                      <a:r>
                        <a:rPr lang="ru-RU" b="1" dirty="0" err="1" smtClean="0"/>
                        <a:t>Колышлейский</a:t>
                      </a:r>
                      <a:r>
                        <a:rPr lang="ru-RU" b="1" dirty="0" smtClean="0"/>
                        <a:t> краеведческий музей</a:t>
                      </a:r>
                      <a:endParaRPr lang="ru-RU" b="1" dirty="0"/>
                    </a:p>
                  </a:txBody>
                  <a:tcPr/>
                </a:tc>
                <a:tc>
                  <a:txBody>
                    <a:bodyPr/>
                    <a:lstStyle/>
                    <a:p>
                      <a:pPr algn="ctr"/>
                      <a:r>
                        <a:rPr lang="ru-RU" dirty="0" smtClean="0"/>
                        <a:t>1</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c>
                  <a:txBody>
                    <a:bodyPr/>
                    <a:lstStyle/>
                    <a:p>
                      <a:pPr algn="ctr"/>
                      <a:r>
                        <a:rPr lang="ru-RU" dirty="0" smtClean="0"/>
                        <a:t>4</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c>
                  <a:txBody>
                    <a:bodyPr/>
                    <a:lstStyle/>
                    <a:p>
                      <a:pPr algn="ctr"/>
                      <a:r>
                        <a:rPr lang="ru-RU" dirty="0" smtClean="0"/>
                        <a:t>1</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r>
              <a:tr h="667834">
                <a:tc>
                  <a:txBody>
                    <a:bodyPr/>
                    <a:lstStyle/>
                    <a:p>
                      <a:r>
                        <a:rPr lang="ru-RU" b="1" dirty="0" smtClean="0"/>
                        <a:t>Музеи и КЦ г.</a:t>
                      </a:r>
                      <a:r>
                        <a:rPr lang="ru-RU" b="1" baseline="0" dirty="0" smtClean="0"/>
                        <a:t> Пенза и за пределами области</a:t>
                      </a:r>
                      <a:endParaRPr lang="ru-RU" b="1" dirty="0"/>
                    </a:p>
                  </a:txBody>
                  <a:tcPr/>
                </a:tc>
                <a:tc>
                  <a:txBody>
                    <a:bodyPr/>
                    <a:lstStyle/>
                    <a:p>
                      <a:pPr algn="ctr"/>
                      <a:r>
                        <a:rPr lang="ru-RU" dirty="0" smtClean="0"/>
                        <a:t>1</a:t>
                      </a:r>
                      <a:endParaRPr lang="ru-RU" dirty="0"/>
                    </a:p>
                  </a:txBody>
                  <a:tcPr/>
                </a:tc>
                <a:tc>
                  <a:txBody>
                    <a:bodyPr/>
                    <a:lstStyle/>
                    <a:p>
                      <a:pPr algn="ctr"/>
                      <a:r>
                        <a:rPr lang="ru-RU" dirty="0" smtClean="0"/>
                        <a:t>0</a:t>
                      </a:r>
                      <a:endParaRPr lang="ru-RU" dirty="0"/>
                    </a:p>
                  </a:txBody>
                  <a:tcPr>
                    <a:solidFill>
                      <a:schemeClr val="accent2">
                        <a:lumMod val="20000"/>
                        <a:lumOff val="80000"/>
                      </a:schemeClr>
                    </a:solidFill>
                  </a:tcPr>
                </a:tc>
                <a:tc>
                  <a:txBody>
                    <a:bodyPr/>
                    <a:lstStyle/>
                    <a:p>
                      <a:pPr algn="ctr"/>
                      <a:r>
                        <a:rPr lang="ru-RU" dirty="0" smtClean="0"/>
                        <a:t>2</a:t>
                      </a:r>
                      <a:endParaRPr lang="ru-RU" dirty="0"/>
                    </a:p>
                  </a:txBody>
                  <a:tcPr/>
                </a:tc>
                <a:tc>
                  <a:txBody>
                    <a:bodyPr/>
                    <a:lstStyle/>
                    <a:p>
                      <a:pPr algn="ctr"/>
                      <a:r>
                        <a:rPr lang="ru-RU" dirty="0" smtClean="0"/>
                        <a:t>1</a:t>
                      </a:r>
                      <a:endParaRPr lang="ru-RU" dirty="0"/>
                    </a:p>
                  </a:txBody>
                  <a:tcPr>
                    <a:solidFill>
                      <a:schemeClr val="accent2">
                        <a:lumMod val="20000"/>
                        <a:lumOff val="80000"/>
                      </a:schemeClr>
                    </a:solidFill>
                  </a:tcPr>
                </a:tc>
                <a:tc>
                  <a:txBody>
                    <a:bodyPr/>
                    <a:lstStyle/>
                    <a:p>
                      <a:pPr algn="ctr"/>
                      <a:r>
                        <a:rPr lang="ru-RU" dirty="0" smtClean="0"/>
                        <a:t>5</a:t>
                      </a:r>
                      <a:endParaRPr lang="ru-RU" dirty="0"/>
                    </a:p>
                  </a:txBody>
                  <a:tcPr/>
                </a:tc>
                <a:tc>
                  <a:txBody>
                    <a:bodyPr/>
                    <a:lstStyle/>
                    <a:p>
                      <a:pPr algn="ctr"/>
                      <a:r>
                        <a:rPr lang="ru-RU" dirty="0" smtClean="0"/>
                        <a:t>8</a:t>
                      </a:r>
                      <a:endParaRPr lang="ru-RU" dirty="0"/>
                    </a:p>
                  </a:txBody>
                  <a:tcPr>
                    <a:solidFill>
                      <a:schemeClr val="accent2">
                        <a:lumMod val="20000"/>
                        <a:lumOff val="80000"/>
                      </a:schemeClr>
                    </a:solidFill>
                  </a:tcPr>
                </a:tc>
              </a:tr>
              <a:tr h="386920">
                <a:tc>
                  <a:txBody>
                    <a:bodyPr/>
                    <a:lstStyle/>
                    <a:p>
                      <a:r>
                        <a:rPr lang="ru-RU" b="1" dirty="0" smtClean="0"/>
                        <a:t>Всего экскурсий</a:t>
                      </a:r>
                      <a:endParaRPr lang="ru-RU" b="1" dirty="0"/>
                    </a:p>
                  </a:txBody>
                  <a:tcPr/>
                </a:tc>
                <a:tc>
                  <a:txBody>
                    <a:bodyPr/>
                    <a:lstStyle/>
                    <a:p>
                      <a:pPr algn="ctr"/>
                      <a:r>
                        <a:rPr lang="ru-RU" b="1" dirty="0" smtClean="0"/>
                        <a:t>24</a:t>
                      </a:r>
                      <a:endParaRPr lang="ru-RU" b="1" dirty="0"/>
                    </a:p>
                  </a:txBody>
                  <a:tcPr/>
                </a:tc>
                <a:tc>
                  <a:txBody>
                    <a:bodyPr/>
                    <a:lstStyle/>
                    <a:p>
                      <a:pPr algn="ctr"/>
                      <a:r>
                        <a:rPr lang="ru-RU" b="1" dirty="0" smtClean="0"/>
                        <a:t>21</a:t>
                      </a:r>
                      <a:endParaRPr lang="ru-RU" b="1" dirty="0"/>
                    </a:p>
                  </a:txBody>
                  <a:tcPr>
                    <a:solidFill>
                      <a:schemeClr val="accent2">
                        <a:lumMod val="20000"/>
                        <a:lumOff val="80000"/>
                      </a:schemeClr>
                    </a:solidFill>
                  </a:tcPr>
                </a:tc>
                <a:tc>
                  <a:txBody>
                    <a:bodyPr/>
                    <a:lstStyle/>
                    <a:p>
                      <a:pPr algn="ctr"/>
                      <a:r>
                        <a:rPr lang="ru-RU" b="1" dirty="0" smtClean="0"/>
                        <a:t>21</a:t>
                      </a:r>
                      <a:endParaRPr lang="ru-RU" b="1" dirty="0"/>
                    </a:p>
                  </a:txBody>
                  <a:tcPr/>
                </a:tc>
                <a:tc>
                  <a:txBody>
                    <a:bodyPr/>
                    <a:lstStyle/>
                    <a:p>
                      <a:pPr algn="ctr"/>
                      <a:r>
                        <a:rPr lang="ru-RU" b="1" dirty="0" smtClean="0"/>
                        <a:t>23</a:t>
                      </a:r>
                      <a:endParaRPr lang="ru-RU" b="1" dirty="0"/>
                    </a:p>
                  </a:txBody>
                  <a:tcPr>
                    <a:solidFill>
                      <a:schemeClr val="accent2">
                        <a:lumMod val="20000"/>
                        <a:lumOff val="80000"/>
                      </a:schemeClr>
                    </a:solidFill>
                  </a:tcPr>
                </a:tc>
                <a:tc>
                  <a:txBody>
                    <a:bodyPr/>
                    <a:lstStyle/>
                    <a:p>
                      <a:pPr algn="ctr"/>
                      <a:r>
                        <a:rPr lang="ru-RU" b="1" dirty="0" smtClean="0"/>
                        <a:t>16</a:t>
                      </a:r>
                      <a:endParaRPr lang="ru-RU" b="1" dirty="0"/>
                    </a:p>
                  </a:txBody>
                  <a:tcPr/>
                </a:tc>
                <a:tc>
                  <a:txBody>
                    <a:bodyPr/>
                    <a:lstStyle/>
                    <a:p>
                      <a:pPr algn="ctr"/>
                      <a:r>
                        <a:rPr lang="ru-RU" b="1" dirty="0" smtClean="0"/>
                        <a:t>11</a:t>
                      </a:r>
                      <a:endParaRPr lang="ru-RU" b="1" dirty="0"/>
                    </a:p>
                  </a:txBody>
                  <a:tcPr>
                    <a:solidFill>
                      <a:schemeClr val="accent2">
                        <a:lumMod val="20000"/>
                        <a:lumOff val="80000"/>
                      </a:schemeClr>
                    </a:solidFill>
                  </a:tcP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5004048" y="350803"/>
            <a:ext cx="3779912" cy="3416320"/>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В рамках реализации регионального проекта «Культурная суббота»  </a:t>
            </a:r>
            <a:r>
              <a:rPr kumimoji="0" lang="ru-RU" sz="1200" b="1"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4  января 2019 года</a:t>
            </a: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учащиеся 6 «А» класса (</a:t>
            </a:r>
            <a:r>
              <a:rPr kumimoji="0" lang="ru-RU"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кл</a:t>
            </a: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рук. Пчелин6цева Г.Е.) МБОУ многопрофильный лицей с. Малая Сердоба посетили музей братьев Мозжухиных в селе Кондоль Пензенского района. Сотрудники  музея рассказали   о жизни и  творчестве братьев Мозжухиных, учащиеся посмотрели  немое кино «Домик в Коломне»   с участием Ивана </a:t>
            </a:r>
            <a:r>
              <a:rPr kumimoji="0" lang="ru-RU"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Мозжухина</a:t>
            </a: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Посетители могли посмотреться в старое зеркало, которому более 150 лет, и загадать желание. В   заключении  экскурсии попробовали </a:t>
            </a:r>
            <a:r>
              <a:rPr kumimoji="0" lang="ru-RU"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мозжухинской</a:t>
            </a:r>
            <a:r>
              <a:rPr kumimoji="0" lang="ru-RU"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каши  из чугуна и знаменитый чай из сбора местных трав. Ребята узнали много нового и интересного, получили  массу положительных эмоций от общения друг с другом и незабываемых впечатлений от совершенной экскурсии.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J:\сайт 2018-19\5- январь\Зимние каникулы\4.01\музей Мозжухиных  6 А\DSC04213.JPG"/>
          <p:cNvPicPr>
            <a:picLocks noChangeAspect="1" noChangeArrowheads="1"/>
          </p:cNvPicPr>
          <p:nvPr/>
        </p:nvPicPr>
        <p:blipFill>
          <a:blip r:embed="rId2" cstate="email"/>
          <a:srcRect/>
          <a:stretch>
            <a:fillRect/>
          </a:stretch>
        </p:blipFill>
        <p:spPr bwMode="auto">
          <a:xfrm>
            <a:off x="467544" y="260648"/>
            <a:ext cx="4267200" cy="3200400"/>
          </a:xfrm>
          <a:prstGeom prst="rect">
            <a:avLst/>
          </a:prstGeom>
          <a:noFill/>
          <a:ln>
            <a:solidFill>
              <a:schemeClr val="accent1"/>
            </a:solidFill>
          </a:ln>
        </p:spPr>
      </p:pic>
      <p:pic>
        <p:nvPicPr>
          <p:cNvPr id="1027" name="Picture 3" descr="J:\сайт 2018-19\5- январь\Зимние каникулы\4.01\музей Мозжухиных  6 А\DSC04234.JPG"/>
          <p:cNvPicPr>
            <a:picLocks noChangeAspect="1" noChangeArrowheads="1"/>
          </p:cNvPicPr>
          <p:nvPr/>
        </p:nvPicPr>
        <p:blipFill>
          <a:blip r:embed="rId3" cstate="email"/>
          <a:srcRect/>
          <a:stretch>
            <a:fillRect/>
          </a:stretch>
        </p:blipFill>
        <p:spPr bwMode="auto">
          <a:xfrm>
            <a:off x="755576" y="3789040"/>
            <a:ext cx="3384376" cy="2538282"/>
          </a:xfrm>
          <a:prstGeom prst="rect">
            <a:avLst/>
          </a:prstGeom>
          <a:noFill/>
          <a:ln>
            <a:solidFill>
              <a:schemeClr val="accent1"/>
            </a:solidFill>
          </a:ln>
        </p:spPr>
      </p:pic>
      <p:pic>
        <p:nvPicPr>
          <p:cNvPr id="1028" name="Picture 4" descr="J:\сайт 2018-19\5- январь\Зимние каникулы\4.01\музей Мозжухиных  6 А\DSC04221.JPG"/>
          <p:cNvPicPr>
            <a:picLocks noChangeAspect="1" noChangeArrowheads="1"/>
          </p:cNvPicPr>
          <p:nvPr/>
        </p:nvPicPr>
        <p:blipFill>
          <a:blip r:embed="rId4" cstate="email"/>
          <a:srcRect/>
          <a:stretch>
            <a:fillRect/>
          </a:stretch>
        </p:blipFill>
        <p:spPr bwMode="auto">
          <a:xfrm>
            <a:off x="4788024" y="3861048"/>
            <a:ext cx="3600400" cy="2700300"/>
          </a:xfrm>
          <a:prstGeom prst="rect">
            <a:avLst/>
          </a:prstGeom>
          <a:noFill/>
          <a:ln>
            <a:solidFill>
              <a:schemeClr val="accent1"/>
            </a:solid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716016" y="332656"/>
            <a:ext cx="4158208" cy="2462213"/>
          </a:xfrm>
          <a:prstGeom prst="rect">
            <a:avLst/>
          </a:prstGeom>
          <a:ln>
            <a:solidFill>
              <a:schemeClr val="accent1"/>
            </a:solidFill>
          </a:ln>
        </p:spPr>
        <p:txBody>
          <a:bodyPr wrap="square">
            <a:spAutoFit/>
          </a:bodyPr>
          <a:lstStyle/>
          <a:p>
            <a:pPr algn="just"/>
            <a:r>
              <a:rPr lang="ru-RU" sz="1400" b="1" dirty="0" smtClean="0"/>
              <a:t>8 января </a:t>
            </a:r>
            <a:r>
              <a:rPr lang="ru-RU" sz="1400" dirty="0" smtClean="0"/>
              <a:t>группа учащихся  7 «А» класса МБОУ многопрофильный лицей с. Малая Сердоба  с классным  руководителем  В.А. Пудовкиной посетили музей братьев Мозжухиных в с. Кондоль Пензенского района. Согласно программе экскурсии, ребята посмотрели  немое кино - фильм с  участием  Ивана </a:t>
            </a:r>
            <a:r>
              <a:rPr lang="ru-RU" sz="1400" dirty="0" err="1" smtClean="0"/>
              <a:t>Мозжухина</a:t>
            </a:r>
            <a:r>
              <a:rPr lang="ru-RU" sz="1400" dirty="0" smtClean="0"/>
              <a:t>,  услышали интересный рассказ о жизни и творческом пути братьев Мозжухиных. Экскурсия завершилась угощением из печи – знаменитой </a:t>
            </a:r>
            <a:r>
              <a:rPr lang="ru-RU" sz="1400" dirty="0" err="1" smtClean="0"/>
              <a:t>мозжухинской</a:t>
            </a:r>
            <a:r>
              <a:rPr lang="ru-RU" sz="1400" dirty="0" smtClean="0"/>
              <a:t> кашей и чаем из целебных трав. </a:t>
            </a:r>
            <a:endParaRPr lang="ru-RU" sz="1400" dirty="0"/>
          </a:p>
        </p:txBody>
      </p:sp>
      <p:pic>
        <p:nvPicPr>
          <p:cNvPr id="28674" name="Picture 2" descr="J:\сайт 2018-19\5- январь\Зимние каникулы\8.01\7а Кондоль\P1100948.JPG"/>
          <p:cNvPicPr>
            <a:picLocks noChangeAspect="1" noChangeArrowheads="1"/>
          </p:cNvPicPr>
          <p:nvPr/>
        </p:nvPicPr>
        <p:blipFill>
          <a:blip r:embed="rId2" cstate="email"/>
          <a:srcRect/>
          <a:stretch>
            <a:fillRect/>
          </a:stretch>
        </p:blipFill>
        <p:spPr bwMode="auto">
          <a:xfrm>
            <a:off x="539552" y="3356992"/>
            <a:ext cx="3600400" cy="3125031"/>
          </a:xfrm>
          <a:prstGeom prst="rect">
            <a:avLst/>
          </a:prstGeom>
          <a:noFill/>
          <a:ln>
            <a:solidFill>
              <a:schemeClr val="accent1"/>
            </a:solidFill>
          </a:ln>
        </p:spPr>
      </p:pic>
      <p:pic>
        <p:nvPicPr>
          <p:cNvPr id="28675" name="Picture 3" descr="J:\сайт 2018-19\5- январь\Зимние каникулы\8.01\7а Кондоль\P1100950.JPG"/>
          <p:cNvPicPr>
            <a:picLocks noChangeAspect="1" noChangeArrowheads="1"/>
          </p:cNvPicPr>
          <p:nvPr/>
        </p:nvPicPr>
        <p:blipFill>
          <a:blip r:embed="rId3" cstate="email"/>
          <a:srcRect/>
          <a:stretch>
            <a:fillRect/>
          </a:stretch>
        </p:blipFill>
        <p:spPr bwMode="auto">
          <a:xfrm>
            <a:off x="467544" y="260648"/>
            <a:ext cx="3923928" cy="2942946"/>
          </a:xfrm>
          <a:prstGeom prst="rect">
            <a:avLst/>
          </a:prstGeom>
          <a:noFill/>
          <a:ln>
            <a:solidFill>
              <a:schemeClr val="accent1"/>
            </a:solidFill>
          </a:ln>
        </p:spPr>
      </p:pic>
      <p:pic>
        <p:nvPicPr>
          <p:cNvPr id="28676" name="Picture 4" descr="J:\сайт 2018-19\5- январь\Зимние каникулы\8.01\7а Кондоль\P1100960.JPG"/>
          <p:cNvPicPr>
            <a:picLocks noChangeAspect="1" noChangeArrowheads="1"/>
          </p:cNvPicPr>
          <p:nvPr/>
        </p:nvPicPr>
        <p:blipFill>
          <a:blip r:embed="rId4" cstate="email"/>
          <a:srcRect/>
          <a:stretch>
            <a:fillRect/>
          </a:stretch>
        </p:blipFill>
        <p:spPr bwMode="auto">
          <a:xfrm>
            <a:off x="4499992" y="3113584"/>
            <a:ext cx="4176464" cy="3132348"/>
          </a:xfrm>
          <a:prstGeom prst="rect">
            <a:avLst/>
          </a:prstGeom>
          <a:noFill/>
          <a:ln>
            <a:solidFill>
              <a:schemeClr val="accent1"/>
            </a:solid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ChangeArrowheads="1"/>
          </p:cNvSpPr>
          <p:nvPr/>
        </p:nvSpPr>
        <p:spPr bwMode="auto">
          <a:xfrm>
            <a:off x="6012160" y="188640"/>
            <a:ext cx="2915816" cy="50783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Calibri" pitchFamily="34" charset="0"/>
                <a:cs typeface="Calibri" pitchFamily="34" charset="0"/>
              </a:rPr>
              <a:t>9 января </a:t>
            </a:r>
            <a:r>
              <a:rPr kumimoji="0" lang="ru-RU" sz="1200" b="0" i="0" u="none" strike="noStrike" cap="none" normalizeH="0" baseline="0" dirty="0" err="1" smtClean="0">
                <a:ln>
                  <a:noFill/>
                </a:ln>
                <a:solidFill>
                  <a:schemeClr val="tx1"/>
                </a:solidFill>
                <a:effectLst/>
                <a:latin typeface="Calibri" pitchFamily="34" charset="0"/>
                <a:ea typeface="Calibri" pitchFamily="34" charset="0"/>
                <a:cs typeface="Calibri" pitchFamily="34" charset="0"/>
              </a:rPr>
              <a:t>малосердобинские</a:t>
            </a:r>
            <a:r>
              <a:rPr kumimoji="0" lang="ru-RU" sz="1200" b="0" i="0" u="none" strike="noStrike" cap="none" normalizeH="0" baseline="0" dirty="0" smtClean="0">
                <a:ln>
                  <a:noFill/>
                </a:ln>
                <a:solidFill>
                  <a:schemeClr val="tx1"/>
                </a:solidFill>
                <a:effectLst/>
                <a:latin typeface="Calibri" pitchFamily="34" charset="0"/>
                <a:ea typeface="Calibri" pitchFamily="34" charset="0"/>
                <a:cs typeface="Calibri" pitchFamily="34" charset="0"/>
              </a:rPr>
              <a:t> школьники получили возможность прикоснуться к истории родного края, совершив экскурсию в Пензенский государственный краеведческий музей, поражающий количеством  выставок, залов и экспозиций. Ребята познакомились с историей градостроительства, узнали много интересных фактов о возведении крепости Пензы (здесь собрана самая большая коллекция, свидетельствующая об основании города), изучили экспонаты времен второй мировой войны и войны в Афганистане, увидели подлинные</a:t>
            </a:r>
            <a:r>
              <a:rPr kumimoji="0" lang="ru-RU" sz="1200" b="0" i="0" u="none" strike="noStrike" cap="none" normalizeH="0" baseline="0" dirty="0" smtClean="0">
                <a:ln>
                  <a:noFill/>
                </a:ln>
                <a:solidFill>
                  <a:srgbClr val="222222"/>
                </a:solidFill>
                <a:effectLst/>
                <a:latin typeface="Calibri" pitchFamily="34" charset="0"/>
                <a:ea typeface="Times New Roman" pitchFamily="18" charset="0"/>
                <a:cs typeface="Calibri" pitchFamily="34" charset="0"/>
              </a:rPr>
              <a:t> </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Calibri" pitchFamily="34" charset="0"/>
              </a:rPr>
              <a:t>экспонаты боевой техники времен Первой мировой войны, оценили выставки, рассказывающие об археологии края, его современной природе и многообразии животного мира.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Calibri" pitchFamily="34" charset="0"/>
                <a:ea typeface="Calibri" pitchFamily="34" charset="0"/>
                <a:cs typeface="Calibri" pitchFamily="34" charset="0"/>
              </a:rPr>
              <a:t>Такие экскурсии не просто помогают узнать историю своего края, но и испытать гордость за свою малую родину, за наших земляков, которыми гордится не только наша область, но и вся страна.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29698" name="Picture 2" descr="J:\сайт 2018-19\5- январь\Зимние каникулы\9.01\Поездка в Пензу\20190109_112105.jpg"/>
          <p:cNvPicPr>
            <a:picLocks noChangeAspect="1" noChangeArrowheads="1"/>
          </p:cNvPicPr>
          <p:nvPr/>
        </p:nvPicPr>
        <p:blipFill>
          <a:blip r:embed="rId2" cstate="email"/>
          <a:srcRect/>
          <a:stretch>
            <a:fillRect/>
          </a:stretch>
        </p:blipFill>
        <p:spPr bwMode="auto">
          <a:xfrm>
            <a:off x="251520" y="188640"/>
            <a:ext cx="4355976" cy="3266982"/>
          </a:xfrm>
          <a:prstGeom prst="rect">
            <a:avLst/>
          </a:prstGeom>
          <a:noFill/>
          <a:ln>
            <a:solidFill>
              <a:schemeClr val="accent1"/>
            </a:solidFill>
          </a:ln>
        </p:spPr>
      </p:pic>
      <p:pic>
        <p:nvPicPr>
          <p:cNvPr id="29699" name="Picture 3" descr="J:\сайт 2018-19\5- январь\Зимние каникулы\9.01\Поездка в Пензу\20190109_101927.jpg"/>
          <p:cNvPicPr>
            <a:picLocks noChangeAspect="1" noChangeArrowheads="1"/>
          </p:cNvPicPr>
          <p:nvPr/>
        </p:nvPicPr>
        <p:blipFill>
          <a:blip r:embed="rId3" cstate="email"/>
          <a:srcRect/>
          <a:stretch>
            <a:fillRect/>
          </a:stretch>
        </p:blipFill>
        <p:spPr bwMode="auto">
          <a:xfrm>
            <a:off x="2915816" y="2780928"/>
            <a:ext cx="3057804" cy="4077072"/>
          </a:xfrm>
          <a:prstGeom prst="rect">
            <a:avLst/>
          </a:prstGeom>
          <a:noFill/>
        </p:spPr>
      </p:pic>
      <p:pic>
        <p:nvPicPr>
          <p:cNvPr id="29700" name="Picture 4" descr="J:\сайт 2018-19\5- январь\Зимние каникулы\9.01\Поездка в Пензу\20190109_103938.jpg"/>
          <p:cNvPicPr>
            <a:picLocks noChangeAspect="1" noChangeArrowheads="1"/>
          </p:cNvPicPr>
          <p:nvPr/>
        </p:nvPicPr>
        <p:blipFill>
          <a:blip r:embed="rId4" cstate="email"/>
          <a:srcRect/>
          <a:stretch>
            <a:fillRect/>
          </a:stretch>
        </p:blipFill>
        <p:spPr bwMode="auto">
          <a:xfrm>
            <a:off x="395536" y="3645024"/>
            <a:ext cx="2248272" cy="299769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ChangeArrowheads="1"/>
          </p:cNvSpPr>
          <p:nvPr/>
        </p:nvSpPr>
        <p:spPr bwMode="auto">
          <a:xfrm>
            <a:off x="4067944" y="3573016"/>
            <a:ext cx="4644008" cy="2893100"/>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18 января 2019 г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учащиеся 5 «Б» класса МБОУ многопрофильный лицей с. Малая Сердоба с классным руководителем </a:t>
            </a:r>
            <a:r>
              <a:rPr kumimoji="0" lang="ru-RU" sz="1400" b="0" i="0" u="none" strike="noStrike" cap="none" normalizeH="0" baseline="0" dirty="0" err="1" smtClean="0">
                <a:ln>
                  <a:noFill/>
                </a:ln>
                <a:solidFill>
                  <a:schemeClr val="tx1"/>
                </a:solidFill>
                <a:effectLst/>
                <a:ea typeface="Calibri" pitchFamily="34" charset="0"/>
                <a:cs typeface="Times New Roman" pitchFamily="18" charset="0"/>
              </a:rPr>
              <a:t>Жирновой</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О.В. посетили районный краеведческий музей. Экскурсия была посвящена теме образования Пензенской области. Директор музея </a:t>
            </a:r>
            <a:r>
              <a:rPr kumimoji="0" lang="ru-RU" sz="1400" b="0" i="0" u="none" strike="noStrike" cap="none" normalizeH="0" baseline="0" dirty="0" err="1" smtClean="0">
                <a:ln>
                  <a:noFill/>
                </a:ln>
                <a:solidFill>
                  <a:schemeClr val="tx1"/>
                </a:solidFill>
                <a:effectLst/>
                <a:ea typeface="Calibri" pitchFamily="34" charset="0"/>
                <a:cs typeface="Times New Roman" pitchFamily="18" charset="0"/>
              </a:rPr>
              <a:t>Пчелинцев</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С.А. рассказал о значительном вкладе Пензенской области в развитие нашей Родины, о вкладе тружеников нашего района в процветание Пензенского края. Увлеченно и внимательно слушали ребята рассказ , рассматривали подлинные документы и снимки. Экскурсии в музей- это всегда углубление исторического познания, путь к воспитанию патриотизма и нравственности.</a:t>
            </a:r>
            <a:endParaRPr kumimoji="0" lang="ru-RU" sz="1400" b="0" i="0" u="none" strike="noStrike" cap="none" normalizeH="0" baseline="0" dirty="0" smtClean="0">
              <a:ln>
                <a:noFill/>
              </a:ln>
              <a:solidFill>
                <a:schemeClr val="tx1"/>
              </a:solidFill>
              <a:effectLst/>
              <a:cs typeface="Arial" pitchFamily="34" charset="0"/>
            </a:endParaRPr>
          </a:p>
        </p:txBody>
      </p:sp>
      <p:pic>
        <p:nvPicPr>
          <p:cNvPr id="30722" name="Picture 2" descr="J:\сайт 2018-19\5- январь\Культуротворческое  и гражданское 80летие\5б в районном музее\20190118_125641.jpg"/>
          <p:cNvPicPr>
            <a:picLocks noChangeAspect="1" noChangeArrowheads="1"/>
          </p:cNvPicPr>
          <p:nvPr/>
        </p:nvPicPr>
        <p:blipFill>
          <a:blip r:embed="rId2" cstate="email"/>
          <a:srcRect/>
          <a:stretch>
            <a:fillRect/>
          </a:stretch>
        </p:blipFill>
        <p:spPr bwMode="auto">
          <a:xfrm>
            <a:off x="5004048" y="260648"/>
            <a:ext cx="3888432" cy="2916324"/>
          </a:xfrm>
          <a:prstGeom prst="rect">
            <a:avLst/>
          </a:prstGeom>
          <a:noFill/>
          <a:ln>
            <a:solidFill>
              <a:schemeClr val="accent1"/>
            </a:solidFill>
          </a:ln>
        </p:spPr>
      </p:pic>
      <p:pic>
        <p:nvPicPr>
          <p:cNvPr id="30723" name="Picture 3" descr="J:\сайт 2018-19\5- январь\Культуротворческое  и гражданское 80летие\5б в районном музее\20190118_131305.jpg"/>
          <p:cNvPicPr>
            <a:picLocks noChangeAspect="1" noChangeArrowheads="1"/>
          </p:cNvPicPr>
          <p:nvPr/>
        </p:nvPicPr>
        <p:blipFill>
          <a:blip r:embed="rId3" cstate="email"/>
          <a:srcRect/>
          <a:stretch>
            <a:fillRect/>
          </a:stretch>
        </p:blipFill>
        <p:spPr bwMode="auto">
          <a:xfrm>
            <a:off x="323528" y="188640"/>
            <a:ext cx="4464496" cy="3348372"/>
          </a:xfrm>
          <a:prstGeom prst="rect">
            <a:avLst/>
          </a:prstGeom>
          <a:noFill/>
          <a:ln>
            <a:solidFill>
              <a:schemeClr val="accent1"/>
            </a:solidFill>
          </a:ln>
        </p:spPr>
      </p:pic>
      <p:pic>
        <p:nvPicPr>
          <p:cNvPr id="30724" name="Picture 4" descr="J:\сайт 2018-19\5- январь\Культуротворческое  и гражданское 80летие\5б в районном музее\20190118_131031.jpg"/>
          <p:cNvPicPr>
            <a:picLocks noChangeAspect="1" noChangeArrowheads="1"/>
          </p:cNvPicPr>
          <p:nvPr/>
        </p:nvPicPr>
        <p:blipFill>
          <a:blip r:embed="rId4" cstate="email"/>
          <a:srcRect/>
          <a:stretch>
            <a:fillRect/>
          </a:stretch>
        </p:blipFill>
        <p:spPr bwMode="auto">
          <a:xfrm>
            <a:off x="323528" y="3717032"/>
            <a:ext cx="3600400" cy="2700300"/>
          </a:xfrm>
          <a:prstGeom prst="rect">
            <a:avLst/>
          </a:prstGeom>
          <a:noFill/>
          <a:ln>
            <a:solidFill>
              <a:schemeClr val="accent1"/>
            </a:solid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1"/>
          <p:cNvSpPr>
            <a:spLocks noChangeArrowheads="1"/>
          </p:cNvSpPr>
          <p:nvPr/>
        </p:nvSpPr>
        <p:spPr bwMode="auto">
          <a:xfrm>
            <a:off x="5004048" y="3356992"/>
            <a:ext cx="3779912" cy="3005911"/>
          </a:xfrm>
          <a:prstGeom prst="rect">
            <a:avLst/>
          </a:prstGeom>
          <a:noFill/>
          <a:ln w="9525">
            <a:solidFill>
              <a:schemeClr val="accent1"/>
            </a:solidFill>
            <a:miter lim="800000"/>
            <a:headEnd/>
            <a:tailEnd/>
          </a:ln>
          <a:effectLst/>
        </p:spPr>
        <p:txBody>
          <a:bodyPr vert="horz" wrap="square" lIns="91440" tIns="126960" rIns="91440" bIns="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21января 2019г в   </a:t>
            </a:r>
            <a:r>
              <a:rPr kumimoji="0" lang="ru-RU" sz="1300" b="1" i="0" u="none" strike="noStrike" cap="none" normalizeH="0" baseline="0" dirty="0" err="1" smtClean="0">
                <a:ln>
                  <a:noFill/>
                </a:ln>
                <a:solidFill>
                  <a:schemeClr val="tx1"/>
                </a:solidFill>
                <a:effectLst/>
                <a:latin typeface="Times New Roman" pitchFamily="18" charset="0"/>
                <a:ea typeface="Times New Roman" pitchFamily="18" charset="0"/>
                <a:cs typeface="Times New Roman" pitchFamily="18" charset="0"/>
              </a:rPr>
              <a:t>в</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5 </a:t>
            </a:r>
            <a:r>
              <a:rPr kumimoji="0" lang="ru-RU" sz="1300" b="1" i="0" u="none"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А</a:t>
            </a:r>
            <a:r>
              <a:rPr kumimoji="0" lang="ru-RU" sz="1300" b="1" i="0" u="none"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классе</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МБОУ многопрофильный лицей прошел классный час   </a:t>
            </a:r>
            <a:r>
              <a:rPr kumimoji="0" lang="ru-RU" sz="1300" b="1" i="0" u="none"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ru-RU" sz="13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Пройдись по Пензенскому краю </a:t>
            </a:r>
            <a:r>
              <a:rPr kumimoji="0" lang="ru-RU" sz="1300" b="1" i="0" u="none"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endParaRPr kumimoji="0" lang="ru-RU"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Классный руководитель Юматова О.А. познакомила ребят с историей образования Пензенской области,  был просмотрен видеофильм   об известных  местах  малой родины. Затем  учащиеся приняли участие в  викторине </a:t>
            </a:r>
            <a:r>
              <a:rPr kumimoji="0" lang="ru-RU" sz="1300" b="0" i="0" u="none"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Наш край родной</a:t>
            </a:r>
            <a:r>
              <a:rPr kumimoji="0" lang="ru-RU" sz="1300" b="0" i="0" u="none" strike="noStrike" cap="none" normalizeH="0" baseline="0" dirty="0" smtClean="0">
                <a:ln>
                  <a:noFill/>
                </a:ln>
                <a:solidFill>
                  <a:schemeClr val="tx1"/>
                </a:solidFill>
                <a:effectLst/>
                <a:latin typeface="Cambria"/>
                <a:ea typeface="Times New Roman" pitchFamily="18" charset="0"/>
                <a:cs typeface="Times New Roman" pitchFamily="18" charset="0"/>
              </a:rPr>
              <a:t>»</a:t>
            </a:r>
            <a:r>
              <a:rPr kumimoji="0" lang="ru-RU" sz="13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Классный час проходил в рамках общего плана   мероприятий, направленных на изучение истории и природных богатств нашего края и посвященных  80-летию его образования.</a:t>
            </a:r>
            <a:endParaRPr kumimoji="0" lang="ru-RU" sz="1300" b="1" i="0" u="none" strike="noStrike" cap="none" normalizeH="0" baseline="0" dirty="0" smtClean="0">
              <a:ln>
                <a:noFill/>
              </a:ln>
              <a:solidFill>
                <a:srgbClr val="4F81BD"/>
              </a:solidFill>
              <a:effectLst/>
              <a:latin typeface="Cambria" pitchFamily="18" charset="0"/>
              <a:ea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1746" name="Picture 2" descr="J:\сайт 2018-19\5- январь\Культуротворческое  и гражданское 80летие\кл час в 5а по Пензенскому краю\IMG-2b5a416b33205ba330af85a841a245c7-V.jpg"/>
          <p:cNvPicPr>
            <a:picLocks noChangeAspect="1" noChangeArrowheads="1"/>
          </p:cNvPicPr>
          <p:nvPr/>
        </p:nvPicPr>
        <p:blipFill>
          <a:blip r:embed="rId2" cstate="email"/>
          <a:srcRect/>
          <a:stretch>
            <a:fillRect/>
          </a:stretch>
        </p:blipFill>
        <p:spPr bwMode="auto">
          <a:xfrm>
            <a:off x="4067944" y="188640"/>
            <a:ext cx="4928786" cy="2984226"/>
          </a:xfrm>
          <a:prstGeom prst="rect">
            <a:avLst/>
          </a:prstGeom>
          <a:noFill/>
        </p:spPr>
      </p:pic>
      <p:pic>
        <p:nvPicPr>
          <p:cNvPr id="31747" name="Picture 3" descr="J:\сайт 2018-19\5- январь\Культуротворческое  и гражданское 80летие\Просмотр фильма 5б\20190117_110613.jpg"/>
          <p:cNvPicPr>
            <a:picLocks noChangeAspect="1" noChangeArrowheads="1"/>
          </p:cNvPicPr>
          <p:nvPr/>
        </p:nvPicPr>
        <p:blipFill>
          <a:blip r:embed="rId3" cstate="email"/>
          <a:srcRect/>
          <a:stretch>
            <a:fillRect/>
          </a:stretch>
        </p:blipFill>
        <p:spPr bwMode="auto">
          <a:xfrm>
            <a:off x="179512" y="3429000"/>
            <a:ext cx="4699248" cy="2349624"/>
          </a:xfrm>
          <a:prstGeom prst="rect">
            <a:avLst/>
          </a:prstGeom>
          <a:noFill/>
        </p:spPr>
      </p:pic>
      <p:sp>
        <p:nvSpPr>
          <p:cNvPr id="5" name="TextBox 4"/>
          <p:cNvSpPr txBox="1"/>
          <p:nvPr/>
        </p:nvSpPr>
        <p:spPr>
          <a:xfrm>
            <a:off x="395536" y="1412776"/>
            <a:ext cx="3240360" cy="1815882"/>
          </a:xfrm>
          <a:prstGeom prst="rect">
            <a:avLst/>
          </a:prstGeom>
          <a:noFill/>
          <a:ln>
            <a:solidFill>
              <a:schemeClr val="accent1"/>
            </a:solidFill>
          </a:ln>
        </p:spPr>
        <p:txBody>
          <a:bodyPr wrap="square" rtlCol="0">
            <a:spAutoFit/>
          </a:bodyPr>
          <a:lstStyle/>
          <a:p>
            <a:pPr algn="just"/>
            <a:r>
              <a:rPr lang="ru-RU" sz="1400" dirty="0" smtClean="0"/>
              <a:t>22 января в 5 «Б» классе (</a:t>
            </a:r>
            <a:r>
              <a:rPr lang="ru-RU" sz="1400" dirty="0" err="1" smtClean="0"/>
              <a:t>кл</a:t>
            </a:r>
            <a:r>
              <a:rPr lang="ru-RU" sz="1400" dirty="0" smtClean="0"/>
              <a:t>. рук. О.В. Жирнова) прошел классный час, посвященный  80-летию образования Пензенской области. В ходе часа ребятам был показан документальный </a:t>
            </a:r>
            <a:r>
              <a:rPr lang="ru-RU" sz="1400" dirty="0" err="1" smtClean="0"/>
              <a:t>видио-фильм</a:t>
            </a:r>
            <a:r>
              <a:rPr lang="ru-RU" sz="1400" dirty="0" smtClean="0"/>
              <a:t>  об известных деятелях литературы нашей области. Завершился классный час викториной.</a:t>
            </a:r>
            <a:endParaRPr lang="ru-RU" sz="1400"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ChangeArrowheads="1"/>
          </p:cNvSpPr>
          <p:nvPr/>
        </p:nvSpPr>
        <p:spPr bwMode="auto">
          <a:xfrm>
            <a:off x="4932040" y="260648"/>
            <a:ext cx="3923928" cy="2677656"/>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рамках проведения тематической недели, посвящённой 80-летию Пензенской области</a:t>
            </a:r>
            <a:r>
              <a:rPr kumimoji="0" lang="ru-RU" sz="1400" b="1" i="1"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февраля </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2019 г. </a:t>
            </a:r>
            <a:r>
              <a:rPr kumimoji="0" lang="ru-RU" sz="14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учащиеся 2 «А» класса </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(рук. Пономарева С.Н.) посетили районный краеведческий музей. Сотрудник музея С. А. </a:t>
            </a:r>
            <a:r>
              <a:rPr kumimoji="0" 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Пчелинцев</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рассказал о наиболее важных этапах в истории развития Пензенской области и нашего села, о земляках, </a:t>
            </a:r>
            <a:r>
              <a:rPr kumimoji="0" lang="ru-RU" sz="1400" b="0" i="0" u="none" strike="noStrike" cap="none" normalizeH="0" baseline="0" dirty="0" smtClean="0">
                <a:ln>
                  <a:noFill/>
                </a:ln>
                <a:solidFill>
                  <a:srgbClr val="000000"/>
                </a:solidFill>
                <a:effectLst/>
                <a:latin typeface="Calibri" pitchFamily="34" charset="0"/>
                <a:ea typeface="Calibri" pitchFamily="34" charset="0"/>
                <a:cs typeface="Times New Roman" pitchFamily="18" charset="0"/>
              </a:rPr>
              <a:t> внесших значимый вклад в  развитие  родного  края,  и выразил надежду, что ребята  продолжат  добрые традиции созидания  и впишут  немало ярких страниц в историю области.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2771" name="Picture 3" descr="J:\сайт 2018-19\6-февраль\80-летие Пензенской области\2А-рай.музей\IMG_20190206_133812.jpg"/>
          <p:cNvPicPr>
            <a:picLocks noChangeAspect="1" noChangeArrowheads="1"/>
          </p:cNvPicPr>
          <p:nvPr/>
        </p:nvPicPr>
        <p:blipFill>
          <a:blip r:embed="rId2" cstate="email"/>
          <a:srcRect/>
          <a:stretch>
            <a:fillRect/>
          </a:stretch>
        </p:blipFill>
        <p:spPr bwMode="auto">
          <a:xfrm>
            <a:off x="5004048" y="3140968"/>
            <a:ext cx="3960440" cy="2970330"/>
          </a:xfrm>
          <a:prstGeom prst="rect">
            <a:avLst/>
          </a:prstGeom>
          <a:noFill/>
          <a:ln>
            <a:solidFill>
              <a:schemeClr val="accent1"/>
            </a:solidFill>
          </a:ln>
        </p:spPr>
      </p:pic>
      <p:pic>
        <p:nvPicPr>
          <p:cNvPr id="32772" name="Picture 4" descr="J:\сайт 2018-19\6-февраль\80-летие Пензенской области\2А-рай.музей\IMG_20190206_133140.jpg"/>
          <p:cNvPicPr>
            <a:picLocks noChangeAspect="1" noChangeArrowheads="1"/>
          </p:cNvPicPr>
          <p:nvPr/>
        </p:nvPicPr>
        <p:blipFill>
          <a:blip r:embed="rId3" cstate="email"/>
          <a:srcRect/>
          <a:stretch>
            <a:fillRect/>
          </a:stretch>
        </p:blipFill>
        <p:spPr bwMode="auto">
          <a:xfrm>
            <a:off x="395536" y="548680"/>
            <a:ext cx="4267200" cy="3200400"/>
          </a:xfrm>
          <a:prstGeom prst="rect">
            <a:avLst/>
          </a:prstGeom>
          <a:noFill/>
          <a:ln>
            <a:solidFill>
              <a:schemeClr val="accent1"/>
            </a:solidFill>
          </a:ln>
        </p:spPr>
      </p:pic>
      <p:pic>
        <p:nvPicPr>
          <p:cNvPr id="32770" name="Picture 2" descr="J:\сайт 2018-19\6-февраль\80-летие Пензенской области\2А-рай.музей\IMG_20190206_131022.jpg"/>
          <p:cNvPicPr>
            <a:picLocks noChangeAspect="1" noChangeArrowheads="1"/>
          </p:cNvPicPr>
          <p:nvPr/>
        </p:nvPicPr>
        <p:blipFill>
          <a:blip r:embed="rId4" cstate="email"/>
          <a:srcRect/>
          <a:stretch>
            <a:fillRect/>
          </a:stretch>
        </p:blipFill>
        <p:spPr bwMode="auto">
          <a:xfrm>
            <a:off x="611560" y="3501008"/>
            <a:ext cx="4224469" cy="3168352"/>
          </a:xfrm>
          <a:prstGeom prst="rect">
            <a:avLst/>
          </a:prstGeom>
          <a:noFill/>
          <a:ln>
            <a:solidFill>
              <a:schemeClr val="accent1"/>
            </a:solid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ChangeArrowheads="1"/>
          </p:cNvSpPr>
          <p:nvPr/>
        </p:nvSpPr>
        <p:spPr bwMode="auto">
          <a:xfrm>
            <a:off x="2987824" y="4365104"/>
            <a:ext cx="5868144" cy="2246769"/>
          </a:xfrm>
          <a:prstGeom prst="rect">
            <a:avLst/>
          </a:prstGeom>
          <a:solidFill>
            <a:srgbClr val="FFFFFF"/>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6 февраля</a:t>
            </a:r>
            <a:r>
              <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в рамках мероприятий, посвященных 80–</a:t>
            </a:r>
            <a:r>
              <a:rPr kumimoji="0" lang="ru-RU" sz="1400" b="0" i="0" u="none" strike="noStrike" cap="none" normalizeH="0" baseline="0" dirty="0" err="1" smtClean="0">
                <a:ln>
                  <a:noFill/>
                </a:ln>
                <a:solidFill>
                  <a:srgbClr val="000000"/>
                </a:solidFill>
                <a:effectLst/>
                <a:latin typeface="Calibri" pitchFamily="34" charset="0"/>
                <a:ea typeface="Times New Roman" pitchFamily="18" charset="0"/>
                <a:cs typeface="Arial" pitchFamily="34" charset="0"/>
              </a:rPr>
              <a:t>летию</a:t>
            </a:r>
            <a:r>
              <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 образования  Пензенской области  в 4 Б классе (рук. Кулакова Е.А.)  была проведена викторина «Край мой Пензенский» .После просмотра презентации и рассказа учителя дети выполняли задания викторины, которые касались  истории области,  деятельности наших знаменитых земляков, угадывали по отрывку произведения пензенских  писателей его автора. Затем учащиеся класса  посетили школьный краеведческий музей.  Учитель истории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000000"/>
                </a:solidFill>
                <a:effectLst/>
                <a:latin typeface="Calibri" pitchFamily="34" charset="0"/>
                <a:ea typeface="Times New Roman" pitchFamily="18" charset="0"/>
                <a:cs typeface="Arial" pitchFamily="34" charset="0"/>
              </a:rPr>
              <a:t>О. И. Степанова очень интересно и доходчиво рассказала детям об истории возникновения села Малая Сердоба.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4818" name="Picture 2" descr="J:\сайт 2018-19\6-февраль\80-летие Пензенской области\4б Край мой Пензенский\IMG_20190206_120033.jpg"/>
          <p:cNvPicPr>
            <a:picLocks noChangeAspect="1" noChangeArrowheads="1"/>
          </p:cNvPicPr>
          <p:nvPr/>
        </p:nvPicPr>
        <p:blipFill>
          <a:blip r:embed="rId2" cstate="email"/>
          <a:srcRect/>
          <a:stretch>
            <a:fillRect/>
          </a:stretch>
        </p:blipFill>
        <p:spPr bwMode="auto">
          <a:xfrm>
            <a:off x="3491880" y="260648"/>
            <a:ext cx="2763898" cy="3191644"/>
          </a:xfrm>
          <a:prstGeom prst="rect">
            <a:avLst/>
          </a:prstGeom>
          <a:noFill/>
        </p:spPr>
      </p:pic>
      <p:pic>
        <p:nvPicPr>
          <p:cNvPr id="34819" name="Picture 3" descr="J:\сайт 2018-19\6-февраль\80-летие Пензенской области\4б Край мой Пензенский\IMG_20190206_132833.jpg"/>
          <p:cNvPicPr>
            <a:picLocks noChangeAspect="1" noChangeArrowheads="1"/>
          </p:cNvPicPr>
          <p:nvPr/>
        </p:nvPicPr>
        <p:blipFill>
          <a:blip r:embed="rId3" cstate="email"/>
          <a:srcRect/>
          <a:stretch>
            <a:fillRect/>
          </a:stretch>
        </p:blipFill>
        <p:spPr bwMode="auto">
          <a:xfrm>
            <a:off x="251520" y="188640"/>
            <a:ext cx="3200400" cy="4267200"/>
          </a:xfrm>
          <a:prstGeom prst="rect">
            <a:avLst/>
          </a:prstGeom>
          <a:noFill/>
        </p:spPr>
      </p:pic>
      <p:pic>
        <p:nvPicPr>
          <p:cNvPr id="34820" name="Picture 4" descr="J:\сайт 2018-19\6-февраль\80-летие Пензенской области\4б Край мой Пензенский\IMG_20190206_115305.jpg"/>
          <p:cNvPicPr>
            <a:picLocks noChangeAspect="1" noChangeArrowheads="1"/>
          </p:cNvPicPr>
          <p:nvPr/>
        </p:nvPicPr>
        <p:blipFill>
          <a:blip r:embed="rId4" cstate="email"/>
          <a:srcRect/>
          <a:stretch>
            <a:fillRect/>
          </a:stretch>
        </p:blipFill>
        <p:spPr bwMode="auto">
          <a:xfrm>
            <a:off x="6372200" y="404664"/>
            <a:ext cx="2455912" cy="3619239"/>
          </a:xfrm>
          <a:prstGeom prst="rect">
            <a:avLst/>
          </a:prstGeom>
          <a:noFill/>
        </p:spPr>
      </p:pic>
      <p:pic>
        <p:nvPicPr>
          <p:cNvPr id="34821" name="Picture 5" descr="J:\сайт 2018-19\6-февраль\80-летие Пензенской области\4б Край мой Пензенский\IMG_20190206_113815.jpg"/>
          <p:cNvPicPr>
            <a:picLocks noChangeAspect="1" noChangeArrowheads="1"/>
          </p:cNvPicPr>
          <p:nvPr/>
        </p:nvPicPr>
        <p:blipFill>
          <a:blip r:embed="rId5" cstate="email"/>
          <a:srcRect/>
          <a:stretch>
            <a:fillRect/>
          </a:stretch>
        </p:blipFill>
        <p:spPr bwMode="auto">
          <a:xfrm>
            <a:off x="467544" y="3933056"/>
            <a:ext cx="2304256" cy="2818599"/>
          </a:xfrm>
          <a:prstGeom prst="rect">
            <a:avLst/>
          </a:prstGeom>
          <a:noFill/>
          <a:ln w="38100">
            <a:solidFill>
              <a:srgbClr val="FFFF00"/>
            </a:solid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ChangeArrowheads="1"/>
          </p:cNvSpPr>
          <p:nvPr/>
        </p:nvSpPr>
        <p:spPr bwMode="auto">
          <a:xfrm>
            <a:off x="5220072" y="4560803"/>
            <a:ext cx="363589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rgbClr val="333333"/>
                </a:solidFill>
                <a:effectLst/>
                <a:latin typeface="Calibri" pitchFamily="34" charset="0"/>
                <a:ea typeface="Calibri" pitchFamily="34" charset="0"/>
                <a:cs typeface="Arial" pitchFamily="34" charset="0"/>
              </a:rPr>
              <a:t>7 февраля </a:t>
            </a:r>
            <a:r>
              <a:rPr kumimoji="0" lang="ru-RU" sz="1200" b="0" i="0" u="none" strike="noStrike" cap="none" normalizeH="0" baseline="0" dirty="0" smtClean="0">
                <a:ln>
                  <a:noFill/>
                </a:ln>
                <a:solidFill>
                  <a:srgbClr val="333333"/>
                </a:solidFill>
                <a:effectLst/>
                <a:latin typeface="Calibri" pitchFamily="34" charset="0"/>
                <a:ea typeface="Calibri" pitchFamily="34" charset="0"/>
                <a:cs typeface="Arial" pitchFamily="34" charset="0"/>
              </a:rPr>
              <a:t>учащиеся 3 «Б» класса (</a:t>
            </a:r>
            <a:r>
              <a:rPr kumimoji="0" lang="ru-RU" sz="1200" b="0" i="0" u="none" strike="noStrike" cap="none" normalizeH="0" baseline="0" dirty="0" err="1" smtClean="0">
                <a:ln>
                  <a:noFill/>
                </a:ln>
                <a:solidFill>
                  <a:srgbClr val="333333"/>
                </a:solidFill>
                <a:effectLst/>
                <a:latin typeface="Calibri" pitchFamily="34" charset="0"/>
                <a:ea typeface="Calibri" pitchFamily="34" charset="0"/>
                <a:cs typeface="Arial" pitchFamily="34" charset="0"/>
              </a:rPr>
              <a:t>кл</a:t>
            </a:r>
            <a:r>
              <a:rPr kumimoji="0" lang="ru-RU" sz="1200" b="0" i="0" u="none" strike="noStrike" cap="none" normalizeH="0" baseline="0" dirty="0" smtClean="0">
                <a:ln>
                  <a:noFill/>
                </a:ln>
                <a:solidFill>
                  <a:srgbClr val="333333"/>
                </a:solidFill>
                <a:effectLst/>
                <a:latin typeface="Calibri" pitchFamily="34" charset="0"/>
                <a:ea typeface="Calibri" pitchFamily="34" charset="0"/>
                <a:cs typeface="Arial" pitchFamily="34" charset="0"/>
              </a:rPr>
              <a:t> рук. Григорьева С.С.)  побывали в районном краеведческом музее на экспозиции, посвященной 80-летию образования Пензенской области. </a:t>
            </a:r>
            <a:r>
              <a:rPr kumimoji="0" lang="ru-RU" sz="1200" b="0" i="0" u="none" strike="noStrike" cap="none" normalizeH="0" baseline="0" dirty="0" err="1" smtClean="0">
                <a:ln>
                  <a:noFill/>
                </a:ln>
                <a:solidFill>
                  <a:srgbClr val="333333"/>
                </a:solidFill>
                <a:effectLst/>
                <a:latin typeface="Calibri" pitchFamily="34" charset="0"/>
                <a:ea typeface="Calibri" pitchFamily="34" charset="0"/>
                <a:cs typeface="Arial" pitchFamily="34" charset="0"/>
              </a:rPr>
              <a:t>Пчелинцев</a:t>
            </a:r>
            <a:r>
              <a:rPr kumimoji="0" lang="ru-RU" sz="1200" b="0" i="0" u="none" strike="noStrike" cap="none" normalizeH="0" baseline="0" dirty="0" smtClean="0">
                <a:ln>
                  <a:noFill/>
                </a:ln>
                <a:solidFill>
                  <a:srgbClr val="333333"/>
                </a:solidFill>
                <a:effectLst/>
                <a:latin typeface="Calibri" pitchFamily="34" charset="0"/>
                <a:ea typeface="Calibri" pitchFamily="34" charset="0"/>
                <a:cs typeface="Arial" pitchFamily="34" charset="0"/>
              </a:rPr>
              <a:t> С.А., сотрудник музея, рассказал учащимся об истории образования и развития области, Малосердобинского района, о людях, которые вложили немало  труда в развитие экономики, образования и культуры края.</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3794" name="Picture 2" descr="J:\сайт 2018-19\6-февраль\80-летие Пензенской области\3Б в районном музее\20190207_124912.jpg"/>
          <p:cNvPicPr>
            <a:picLocks noChangeAspect="1" noChangeArrowheads="1"/>
          </p:cNvPicPr>
          <p:nvPr/>
        </p:nvPicPr>
        <p:blipFill>
          <a:blip r:embed="rId2" cstate="email"/>
          <a:srcRect/>
          <a:stretch>
            <a:fillRect/>
          </a:stretch>
        </p:blipFill>
        <p:spPr bwMode="auto">
          <a:xfrm>
            <a:off x="2339752" y="332656"/>
            <a:ext cx="6460976" cy="3816424"/>
          </a:xfrm>
          <a:prstGeom prst="rect">
            <a:avLst/>
          </a:prstGeom>
          <a:noFill/>
          <a:ln>
            <a:solidFill>
              <a:schemeClr val="accent1"/>
            </a:solidFill>
          </a:ln>
        </p:spPr>
      </p:pic>
      <p:pic>
        <p:nvPicPr>
          <p:cNvPr id="33795" name="Picture 3" descr="J:\сайт 2018-19\6-февраль\80-летие Пензенской области\3Б в районном музее\20190207_124931.jpg"/>
          <p:cNvPicPr>
            <a:picLocks noChangeAspect="1" noChangeArrowheads="1"/>
          </p:cNvPicPr>
          <p:nvPr/>
        </p:nvPicPr>
        <p:blipFill>
          <a:blip r:embed="rId3" cstate="email"/>
          <a:srcRect/>
          <a:stretch>
            <a:fillRect/>
          </a:stretch>
        </p:blipFill>
        <p:spPr bwMode="auto">
          <a:xfrm>
            <a:off x="323528" y="3356992"/>
            <a:ext cx="4572000" cy="2952328"/>
          </a:xfrm>
          <a:prstGeom prst="rect">
            <a:avLst/>
          </a:prstGeom>
          <a:noFill/>
          <a:ln>
            <a:solidFill>
              <a:schemeClr val="accent1"/>
            </a:solid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331640" y="188640"/>
            <a:ext cx="6480720"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Реализация календарного плана экскурсий </a:t>
            </a:r>
          </a:p>
          <a:p>
            <a:pPr algn="ctr"/>
            <a:r>
              <a:rPr lang="ru-RU" b="1" dirty="0" smtClean="0"/>
              <a:t>в районный краеведческий музей</a:t>
            </a:r>
          </a:p>
          <a:p>
            <a:pPr algn="ctr"/>
            <a:r>
              <a:rPr lang="ru-RU" b="1" dirty="0" smtClean="0"/>
              <a:t>  во 2 полугодии 2018-19</a:t>
            </a:r>
            <a:endParaRPr lang="ru-RU" b="1" dirty="0"/>
          </a:p>
        </p:txBody>
      </p:sp>
      <p:graphicFrame>
        <p:nvGraphicFramePr>
          <p:cNvPr id="6" name="Таблица 5"/>
          <p:cNvGraphicFramePr>
            <a:graphicFrameLocks noGrp="1"/>
          </p:cNvGraphicFramePr>
          <p:nvPr/>
        </p:nvGraphicFramePr>
        <p:xfrm>
          <a:off x="539552" y="1052736"/>
          <a:ext cx="8352928" cy="4622800"/>
        </p:xfrm>
        <a:graphic>
          <a:graphicData uri="http://schemas.openxmlformats.org/drawingml/2006/table">
            <a:tbl>
              <a:tblPr firstRow="1" bandRow="1">
                <a:tableStyleId>{5C22544A-7EE6-4342-B048-85BDC9FD1C3A}</a:tableStyleId>
              </a:tblPr>
              <a:tblGrid>
                <a:gridCol w="1102123"/>
                <a:gridCol w="3406980"/>
                <a:gridCol w="1774073"/>
                <a:gridCol w="2069752"/>
              </a:tblGrid>
              <a:tr h="370840">
                <a:tc>
                  <a:txBody>
                    <a:bodyPr/>
                    <a:lstStyle/>
                    <a:p>
                      <a:r>
                        <a:rPr lang="ru-RU" sz="1400" dirty="0" smtClean="0">
                          <a:solidFill>
                            <a:sysClr val="windowText" lastClr="000000"/>
                          </a:solidFill>
                          <a:latin typeface="+mn-lt"/>
                        </a:rPr>
                        <a:t>Класс</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r>
                        <a:rPr lang="ru-RU" sz="1400" dirty="0" smtClean="0">
                          <a:solidFill>
                            <a:sysClr val="windowText" lastClr="000000"/>
                          </a:solidFill>
                          <a:latin typeface="+mn-lt"/>
                        </a:rPr>
                        <a:t>Тема экскурсии</a:t>
                      </a:r>
                      <a:endParaRPr lang="ru-RU" sz="1400" dirty="0">
                        <a:solidFill>
                          <a:sysClr val="windowText" lastClr="000000"/>
                        </a:solidFill>
                        <a:latin typeface="+mn-lt"/>
                      </a:endParaRPr>
                    </a:p>
                  </a:txBody>
                  <a:tcPr>
                    <a:solidFill>
                      <a:schemeClr val="accent2">
                        <a:lumMod val="40000"/>
                        <a:lumOff val="60000"/>
                      </a:schemeClr>
                    </a:solidFill>
                  </a:tcPr>
                </a:tc>
                <a:tc>
                  <a:txBody>
                    <a:bodyPr/>
                    <a:lstStyle/>
                    <a:p>
                      <a:r>
                        <a:rPr lang="ru-RU" sz="1400" dirty="0" smtClean="0">
                          <a:solidFill>
                            <a:sysClr val="windowText" lastClr="000000"/>
                          </a:solidFill>
                          <a:latin typeface="+mn-lt"/>
                        </a:rPr>
                        <a:t>Дата по плану</a:t>
                      </a:r>
                      <a:endParaRPr lang="ru-RU" sz="1400" dirty="0">
                        <a:solidFill>
                          <a:sysClr val="windowText" lastClr="000000"/>
                        </a:solidFill>
                        <a:latin typeface="+mn-lt"/>
                      </a:endParaRPr>
                    </a:p>
                  </a:txBody>
                  <a:tcPr>
                    <a:solidFill>
                      <a:schemeClr val="accent2">
                        <a:lumMod val="40000"/>
                        <a:lumOff val="60000"/>
                      </a:schemeClr>
                    </a:solidFill>
                  </a:tcPr>
                </a:tc>
                <a:tc>
                  <a:txBody>
                    <a:bodyPr/>
                    <a:lstStyle/>
                    <a:p>
                      <a:r>
                        <a:rPr lang="ru-RU" sz="1400" dirty="0" smtClean="0">
                          <a:latin typeface="+mn-lt"/>
                        </a:rPr>
                        <a:t> </a:t>
                      </a:r>
                      <a:r>
                        <a:rPr lang="ru-RU" sz="1400" dirty="0" smtClean="0">
                          <a:solidFill>
                            <a:sysClr val="windowText" lastClr="000000"/>
                          </a:solidFill>
                          <a:latin typeface="+mn-lt"/>
                        </a:rPr>
                        <a:t>Исполнение</a:t>
                      </a:r>
                      <a:endParaRPr lang="ru-RU" sz="1400" dirty="0">
                        <a:solidFill>
                          <a:sysClr val="windowText" lastClr="000000"/>
                        </a:solidFill>
                        <a:latin typeface="+mn-lt"/>
                      </a:endParaRPr>
                    </a:p>
                  </a:txBody>
                  <a:tcPr>
                    <a:solidFill>
                      <a:schemeClr val="accent5">
                        <a:lumMod val="40000"/>
                        <a:lumOff val="60000"/>
                      </a:schemeClr>
                    </a:solidFill>
                  </a:tcPr>
                </a:tc>
              </a:tr>
              <a:tr h="133216">
                <a:tc>
                  <a:txBody>
                    <a:bodyPr/>
                    <a:lstStyle/>
                    <a:p>
                      <a:r>
                        <a:rPr lang="de-DE" sz="1400" dirty="0" smtClean="0">
                          <a:solidFill>
                            <a:sysClr val="windowText" lastClr="000000"/>
                          </a:solidFill>
                          <a:latin typeface="+mn-lt"/>
                        </a:rPr>
                        <a:t>1</a:t>
                      </a:r>
                      <a:r>
                        <a:rPr lang="ru-RU" sz="1400" dirty="0" err="1" smtClean="0">
                          <a:solidFill>
                            <a:sysClr val="windowText" lastClr="000000"/>
                          </a:solidFill>
                          <a:latin typeface="+mn-lt"/>
                        </a:rPr>
                        <a:t>кл</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a:lnSpc>
                          <a:spcPct val="115000"/>
                        </a:lnSpc>
                        <a:spcAft>
                          <a:spcPts val="0"/>
                        </a:spcAft>
                      </a:pPr>
                      <a:r>
                        <a:rPr lang="ru-RU" sz="1200" b="0" kern="1200" dirty="0" smtClean="0">
                          <a:solidFill>
                            <a:schemeClr val="dk1"/>
                          </a:solidFill>
                          <a:latin typeface="+mn-lt"/>
                          <a:ea typeface="+mn-ea"/>
                          <a:cs typeface="+mn-cs"/>
                        </a:rPr>
                        <a:t> И</a:t>
                      </a:r>
                      <a:r>
                        <a:rPr lang="ru-RU" sz="1200" kern="1200" dirty="0" smtClean="0">
                          <a:solidFill>
                            <a:schemeClr val="dk1"/>
                          </a:solidFill>
                          <a:latin typeface="+mn-lt"/>
                          <a:ea typeface="+mn-ea"/>
                          <a:cs typeface="+mn-cs"/>
                        </a:rPr>
                        <a:t>сторическое прошлое нашего села. </a:t>
                      </a:r>
                    </a:p>
                    <a:p>
                      <a:pPr>
                        <a:lnSpc>
                          <a:spcPct val="115000"/>
                        </a:lnSpc>
                        <a:spcAft>
                          <a:spcPts val="0"/>
                        </a:spcAft>
                      </a:pPr>
                      <a:r>
                        <a:rPr lang="ru-RU" sz="1200" b="0" kern="1200" dirty="0" smtClean="0">
                          <a:solidFill>
                            <a:schemeClr val="dk1"/>
                          </a:solidFill>
                          <a:latin typeface="+mn-lt"/>
                          <a:ea typeface="+mn-ea"/>
                          <a:cs typeface="+mn-cs"/>
                        </a:rPr>
                        <a:t>История моего села.</a:t>
                      </a: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kern="1200" dirty="0" smtClean="0">
                          <a:solidFill>
                            <a:schemeClr val="dk1"/>
                          </a:solidFill>
                          <a:latin typeface="+mn-lt"/>
                          <a:ea typeface="+mn-ea"/>
                          <a:cs typeface="+mn-cs"/>
                        </a:rPr>
                        <a:t>1.02.19</a:t>
                      </a:r>
                    </a:p>
                    <a:p>
                      <a:pPr algn="ctr">
                        <a:lnSpc>
                          <a:spcPct val="115000"/>
                        </a:lnSpc>
                        <a:spcAft>
                          <a:spcPts val="0"/>
                        </a:spcAft>
                      </a:pPr>
                      <a:r>
                        <a:rPr lang="ru-RU" sz="1200" kern="1200" dirty="0" smtClean="0">
                          <a:solidFill>
                            <a:schemeClr val="dk1"/>
                          </a:solidFill>
                          <a:latin typeface="+mn-lt"/>
                          <a:ea typeface="+mn-ea"/>
                          <a:cs typeface="+mn-cs"/>
                        </a:rPr>
                        <a:t>июнь</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 20 марта </a:t>
                      </a:r>
                    </a:p>
                    <a:p>
                      <a:r>
                        <a:rPr lang="ru-RU" sz="1200" dirty="0" smtClean="0">
                          <a:solidFill>
                            <a:sysClr val="windowText" lastClr="000000"/>
                          </a:solidFill>
                          <a:latin typeface="+mn-lt"/>
                          <a:cs typeface="Times New Roman" pitchFamily="18" charset="0"/>
                        </a:rPr>
                        <a:t>7 июня</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385080">
                <a:tc>
                  <a:txBody>
                    <a:bodyPr/>
                    <a:lstStyle/>
                    <a:p>
                      <a:r>
                        <a:rPr lang="ru-RU" sz="1400" dirty="0" smtClean="0">
                          <a:solidFill>
                            <a:sysClr val="windowText" lastClr="000000"/>
                          </a:solidFill>
                          <a:latin typeface="+mn-lt"/>
                        </a:rPr>
                        <a:t>2а</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b="0" kern="1200" dirty="0" smtClean="0">
                          <a:solidFill>
                            <a:schemeClr val="dk1"/>
                          </a:solidFill>
                          <a:latin typeface="+mn-lt"/>
                          <a:ea typeface="+mn-ea"/>
                          <a:cs typeface="+mn-cs"/>
                        </a:rPr>
                        <a:t> Экскурсия, посвященная </a:t>
                      </a:r>
                      <a:r>
                        <a:rPr lang="ru-RU" sz="1200" kern="1200" dirty="0" smtClean="0">
                          <a:solidFill>
                            <a:schemeClr val="dk1"/>
                          </a:solidFill>
                          <a:latin typeface="+mn-lt"/>
                          <a:ea typeface="+mn-ea"/>
                          <a:cs typeface="+mn-cs"/>
                        </a:rPr>
                        <a:t>80-летию Пензенской области.</a:t>
                      </a:r>
                    </a:p>
                    <a:p>
                      <a:pPr marL="0" marR="0" indent="0" algn="l" defTabSz="914400" rtl="0" eaLnBrk="1" fontAlgn="auto" latinLnBrk="0" hangingPunct="1">
                        <a:lnSpc>
                          <a:spcPct val="115000"/>
                        </a:lnSpc>
                        <a:spcBef>
                          <a:spcPts val="0"/>
                        </a:spcBef>
                        <a:spcAft>
                          <a:spcPts val="0"/>
                        </a:spcAft>
                        <a:buClrTx/>
                        <a:buSzTx/>
                        <a:buFontTx/>
                        <a:buNone/>
                        <a:tabLst/>
                        <a:defRPr/>
                      </a:pPr>
                      <a:r>
                        <a:rPr lang="ru-RU" sz="1200" b="0" dirty="0" smtClean="0">
                          <a:latin typeface="+mn-lt"/>
                          <a:ea typeface="Calibri"/>
                          <a:cs typeface="Times New Roman"/>
                        </a:rPr>
                        <a:t>История моего края.</a:t>
                      </a: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dirty="0">
                          <a:latin typeface="+mn-lt"/>
                          <a:ea typeface="Calibri"/>
                          <a:cs typeface="Times New Roman"/>
                        </a:rPr>
                        <a:t>6. </a:t>
                      </a:r>
                      <a:r>
                        <a:rPr lang="ru-RU" sz="1200" dirty="0" smtClean="0">
                          <a:latin typeface="+mn-lt"/>
                          <a:ea typeface="Calibri"/>
                          <a:cs typeface="Times New Roman"/>
                        </a:rPr>
                        <a:t>02.19</a:t>
                      </a:r>
                    </a:p>
                    <a:p>
                      <a:pPr algn="ctr">
                        <a:lnSpc>
                          <a:spcPct val="115000"/>
                        </a:lnSpc>
                        <a:spcAft>
                          <a:spcPts val="0"/>
                        </a:spcAft>
                      </a:pPr>
                      <a:endParaRPr lang="ru-RU" sz="1200" dirty="0" smtClean="0">
                        <a:latin typeface="+mn-lt"/>
                        <a:ea typeface="Calibri"/>
                        <a:cs typeface="Times New Roman"/>
                      </a:endParaRPr>
                    </a:p>
                    <a:p>
                      <a:pPr algn="ctr">
                        <a:lnSpc>
                          <a:spcPct val="115000"/>
                        </a:lnSpc>
                        <a:spcAft>
                          <a:spcPts val="0"/>
                        </a:spcAft>
                      </a:pPr>
                      <a:r>
                        <a:rPr lang="ru-RU" sz="1200" dirty="0" smtClean="0">
                          <a:latin typeface="+mn-lt"/>
                          <a:ea typeface="Calibri"/>
                          <a:cs typeface="Times New Roman"/>
                        </a:rPr>
                        <a:t>июнь</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kern="1200" dirty="0" smtClean="0">
                          <a:solidFill>
                            <a:schemeClr val="dk1"/>
                          </a:solidFill>
                          <a:latin typeface="+mn-lt"/>
                          <a:ea typeface="+mn-ea"/>
                          <a:cs typeface="+mn-cs"/>
                        </a:rPr>
                        <a:t>6 февраля  </a:t>
                      </a:r>
                    </a:p>
                    <a:p>
                      <a:endParaRPr lang="ru-RU" sz="1200" kern="1200" dirty="0" smtClean="0">
                        <a:solidFill>
                          <a:schemeClr val="dk1"/>
                        </a:solidFill>
                        <a:latin typeface="+mn-lt"/>
                        <a:ea typeface="+mn-ea"/>
                        <a:cs typeface="+mn-cs"/>
                      </a:endParaRPr>
                    </a:p>
                    <a:p>
                      <a:r>
                        <a:rPr lang="ru-RU" sz="1200" kern="1200" dirty="0" smtClean="0">
                          <a:solidFill>
                            <a:schemeClr val="dk1"/>
                          </a:solidFill>
                          <a:latin typeface="+mn-lt"/>
                          <a:ea typeface="+mn-ea"/>
                          <a:cs typeface="+mn-cs"/>
                        </a:rPr>
                        <a:t>6  июня</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370840">
                <a:tc>
                  <a:txBody>
                    <a:bodyPr/>
                    <a:lstStyle/>
                    <a:p>
                      <a:r>
                        <a:rPr lang="ru-RU" sz="1400" dirty="0" smtClean="0">
                          <a:solidFill>
                            <a:sysClr val="windowText" lastClr="000000"/>
                          </a:solidFill>
                          <a:latin typeface="+mn-lt"/>
                        </a:rPr>
                        <a:t>2б</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b="0" kern="1200" dirty="0" smtClean="0">
                          <a:solidFill>
                            <a:schemeClr val="dk1"/>
                          </a:solidFill>
                          <a:latin typeface="+mn-lt"/>
                          <a:ea typeface="+mn-ea"/>
                          <a:cs typeface="+mn-cs"/>
                        </a:rPr>
                        <a:t> У истоков</a:t>
                      </a:r>
                      <a:r>
                        <a:rPr lang="ru-RU" sz="1200" b="0" kern="1200" baseline="0" dirty="0" smtClean="0">
                          <a:solidFill>
                            <a:schemeClr val="dk1"/>
                          </a:solidFill>
                          <a:latin typeface="+mn-lt"/>
                          <a:ea typeface="+mn-ea"/>
                          <a:cs typeface="+mn-cs"/>
                        </a:rPr>
                        <a:t> моего села. </a:t>
                      </a:r>
                    </a:p>
                    <a:p>
                      <a:pPr marL="0" marR="0" indent="0" algn="l" defTabSz="914400" rtl="0" eaLnBrk="1" fontAlgn="auto" latinLnBrk="0" hangingPunct="1">
                        <a:lnSpc>
                          <a:spcPct val="115000"/>
                        </a:lnSpc>
                        <a:spcBef>
                          <a:spcPts val="0"/>
                        </a:spcBef>
                        <a:spcAft>
                          <a:spcPts val="0"/>
                        </a:spcAft>
                        <a:buClrTx/>
                        <a:buSzTx/>
                        <a:buFontTx/>
                        <a:buNone/>
                        <a:tabLst/>
                        <a:defRPr/>
                      </a:pPr>
                      <a:r>
                        <a:rPr lang="ru-RU" sz="1200" b="0" kern="1200" baseline="0" dirty="0" smtClean="0">
                          <a:solidFill>
                            <a:schemeClr val="dk1"/>
                          </a:solidFill>
                          <a:latin typeface="+mn-lt"/>
                          <a:ea typeface="+mn-ea"/>
                          <a:cs typeface="+mn-cs"/>
                        </a:rPr>
                        <a:t>История моего села.</a:t>
                      </a: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kern="1200" dirty="0" smtClean="0">
                          <a:solidFill>
                            <a:schemeClr val="dk1"/>
                          </a:solidFill>
                          <a:latin typeface="+mn-lt"/>
                          <a:ea typeface="+mn-ea"/>
                          <a:cs typeface="+mn-cs"/>
                        </a:rPr>
                        <a:t>7.02.19 </a:t>
                      </a:r>
                    </a:p>
                    <a:p>
                      <a:pPr algn="ctr">
                        <a:lnSpc>
                          <a:spcPct val="115000"/>
                        </a:lnSpc>
                        <a:spcAft>
                          <a:spcPts val="0"/>
                        </a:spcAft>
                      </a:pPr>
                      <a:r>
                        <a:rPr lang="ru-RU" sz="1200" kern="1200" dirty="0" smtClean="0">
                          <a:solidFill>
                            <a:schemeClr val="dk1"/>
                          </a:solidFill>
                          <a:latin typeface="+mn-lt"/>
                          <a:ea typeface="+mn-ea"/>
                          <a:cs typeface="+mn-cs"/>
                        </a:rPr>
                        <a:t>июнь</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kern="1200" dirty="0" smtClean="0">
                          <a:solidFill>
                            <a:schemeClr val="dk1"/>
                          </a:solidFill>
                          <a:latin typeface="+mn-lt"/>
                          <a:ea typeface="+mn-ea"/>
                          <a:cs typeface="+mn-cs"/>
                        </a:rPr>
                        <a:t>19 марта</a:t>
                      </a:r>
                    </a:p>
                    <a:p>
                      <a:r>
                        <a:rPr lang="ru-RU" sz="1200" kern="1200" dirty="0" smtClean="0">
                          <a:solidFill>
                            <a:schemeClr val="dk1"/>
                          </a:solidFill>
                          <a:latin typeface="+mn-lt"/>
                          <a:ea typeface="+mn-ea"/>
                          <a:cs typeface="+mn-cs"/>
                        </a:rPr>
                        <a:t>6 июня</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370840">
                <a:tc>
                  <a:txBody>
                    <a:bodyPr/>
                    <a:lstStyle/>
                    <a:p>
                      <a:r>
                        <a:rPr lang="ru-RU" sz="1400" dirty="0" smtClean="0">
                          <a:solidFill>
                            <a:sysClr val="windowText" lastClr="000000"/>
                          </a:solidFill>
                          <a:latin typeface="+mn-lt"/>
                        </a:rPr>
                        <a:t>3а</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a:lnSpc>
                          <a:spcPct val="115000"/>
                        </a:lnSpc>
                        <a:spcAft>
                          <a:spcPts val="0"/>
                        </a:spcAft>
                      </a:pPr>
                      <a:r>
                        <a:rPr lang="ru-RU" sz="1200" b="0" kern="1200" dirty="0" smtClean="0">
                          <a:solidFill>
                            <a:schemeClr val="dk1"/>
                          </a:solidFill>
                          <a:latin typeface="+mn-lt"/>
                          <a:ea typeface="+mn-ea"/>
                          <a:cs typeface="+mn-cs"/>
                        </a:rPr>
                        <a:t>Детские годы и творчество писателя – земляка Федора Гладкова.</a:t>
                      </a: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dirty="0" smtClean="0">
                          <a:latin typeface="+mn-lt"/>
                          <a:ea typeface="Calibri"/>
                          <a:cs typeface="Times New Roman"/>
                        </a:rPr>
                        <a:t>13.03.19</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 15 мая</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370840">
                <a:tc>
                  <a:txBody>
                    <a:bodyPr/>
                    <a:lstStyle/>
                    <a:p>
                      <a:r>
                        <a:rPr lang="ru-RU" sz="1400" dirty="0" smtClean="0">
                          <a:solidFill>
                            <a:sysClr val="windowText" lastClr="000000"/>
                          </a:solidFill>
                          <a:latin typeface="+mn-lt"/>
                        </a:rPr>
                        <a:t>3б</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None/>
                        <a:tabLst/>
                        <a:defRPr/>
                      </a:pPr>
                      <a:r>
                        <a:rPr lang="ru-RU" sz="1200" b="0" kern="1200" dirty="0" smtClean="0">
                          <a:solidFill>
                            <a:schemeClr val="dk1"/>
                          </a:solidFill>
                          <a:latin typeface="+mn-lt"/>
                          <a:ea typeface="+mn-ea"/>
                          <a:cs typeface="+mn-cs"/>
                        </a:rPr>
                        <a:t>Экскурсия, посвященная </a:t>
                      </a:r>
                      <a:r>
                        <a:rPr lang="ru-RU" sz="1200" kern="1200" dirty="0" smtClean="0">
                          <a:solidFill>
                            <a:schemeClr val="dk1"/>
                          </a:solidFill>
                          <a:latin typeface="+mn-lt"/>
                          <a:ea typeface="+mn-ea"/>
                          <a:cs typeface="+mn-cs"/>
                        </a:rPr>
                        <a:t>80-летию Пензенской области.</a:t>
                      </a: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kern="1200" dirty="0" smtClean="0">
                          <a:solidFill>
                            <a:schemeClr val="dk1"/>
                          </a:solidFill>
                          <a:latin typeface="+mn-lt"/>
                          <a:ea typeface="+mn-ea"/>
                          <a:cs typeface="+mn-cs"/>
                        </a:rPr>
                        <a:t> 19.05. 19 </a:t>
                      </a:r>
                    </a:p>
                    <a:p>
                      <a:pPr algn="ctr">
                        <a:lnSpc>
                          <a:spcPct val="115000"/>
                        </a:lnSpc>
                        <a:spcAft>
                          <a:spcPts val="0"/>
                        </a:spcAft>
                      </a:pPr>
                      <a:r>
                        <a:rPr lang="ru-RU" sz="1200" kern="1200" dirty="0" smtClean="0">
                          <a:solidFill>
                            <a:schemeClr val="dk1"/>
                          </a:solidFill>
                          <a:latin typeface="+mn-lt"/>
                          <a:ea typeface="+mn-ea"/>
                          <a:cs typeface="+mn-cs"/>
                        </a:rPr>
                        <a:t>июнь</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kern="1200" dirty="0" smtClean="0">
                          <a:solidFill>
                            <a:schemeClr val="dk1"/>
                          </a:solidFill>
                          <a:latin typeface="+mn-lt"/>
                          <a:ea typeface="+mn-ea"/>
                          <a:cs typeface="+mn-cs"/>
                        </a:rPr>
                        <a:t> 7 февраля </a:t>
                      </a:r>
                    </a:p>
                    <a:p>
                      <a:r>
                        <a:rPr lang="ru-RU" sz="1200" kern="1200" dirty="0" smtClean="0">
                          <a:solidFill>
                            <a:schemeClr val="dk1"/>
                          </a:solidFill>
                          <a:latin typeface="+mn-lt"/>
                          <a:ea typeface="+mn-ea"/>
                          <a:cs typeface="+mn-cs"/>
                        </a:rPr>
                        <a:t>июнь</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370840">
                <a:tc>
                  <a:txBody>
                    <a:bodyPr/>
                    <a:lstStyle/>
                    <a:p>
                      <a:r>
                        <a:rPr lang="ru-RU" sz="1400" dirty="0" smtClean="0">
                          <a:solidFill>
                            <a:sysClr val="windowText" lastClr="000000"/>
                          </a:solidFill>
                          <a:latin typeface="+mn-lt"/>
                        </a:rPr>
                        <a:t>4а</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b="0" kern="1200" dirty="0" smtClean="0">
                          <a:solidFill>
                            <a:schemeClr val="dk1"/>
                          </a:solidFill>
                          <a:latin typeface="+mn-lt"/>
                          <a:ea typeface="+mn-ea"/>
                          <a:cs typeface="+mn-cs"/>
                        </a:rPr>
                        <a:t> Песни Лидия Русланова на фронтах войны. </a:t>
                      </a:r>
                    </a:p>
                    <a:p>
                      <a:pPr marL="0" marR="0" indent="0" algn="l" defTabSz="914400" rtl="0" eaLnBrk="1" fontAlgn="auto" latinLnBrk="0" hangingPunct="1">
                        <a:lnSpc>
                          <a:spcPct val="115000"/>
                        </a:lnSpc>
                        <a:spcBef>
                          <a:spcPts val="0"/>
                        </a:spcBef>
                        <a:spcAft>
                          <a:spcPts val="0"/>
                        </a:spcAft>
                        <a:buClrTx/>
                        <a:buSzTx/>
                        <a:buFontTx/>
                        <a:buNone/>
                        <a:tabLst/>
                        <a:defRPr/>
                      </a:pPr>
                      <a:r>
                        <a:rPr lang="ru-RU" sz="1200" b="0" kern="1200" dirty="0" smtClean="0">
                          <a:solidFill>
                            <a:schemeClr val="dk1"/>
                          </a:solidFill>
                          <a:latin typeface="+mn-lt"/>
                          <a:ea typeface="+mn-ea"/>
                          <a:cs typeface="+mn-cs"/>
                        </a:rPr>
                        <a:t>Медаль за бой,</a:t>
                      </a:r>
                      <a:r>
                        <a:rPr lang="ru-RU" sz="1200" b="0" kern="1200" baseline="0" dirty="0" smtClean="0">
                          <a:solidFill>
                            <a:schemeClr val="dk1"/>
                          </a:solidFill>
                          <a:latin typeface="+mn-lt"/>
                          <a:ea typeface="+mn-ea"/>
                          <a:cs typeface="+mn-cs"/>
                        </a:rPr>
                        <a:t> медаль за труд.</a:t>
                      </a: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kern="1200" dirty="0" smtClean="0">
                          <a:solidFill>
                            <a:schemeClr val="dk1"/>
                          </a:solidFill>
                          <a:latin typeface="+mn-lt"/>
                          <a:ea typeface="+mn-ea"/>
                          <a:cs typeface="+mn-cs"/>
                        </a:rPr>
                        <a:t>19.0 3.19 </a:t>
                      </a:r>
                    </a:p>
                    <a:p>
                      <a:pPr algn="ctr">
                        <a:lnSpc>
                          <a:spcPct val="115000"/>
                        </a:lnSpc>
                        <a:spcAft>
                          <a:spcPts val="0"/>
                        </a:spcAft>
                      </a:pPr>
                      <a:r>
                        <a:rPr lang="ru-RU" sz="1200" kern="1200" dirty="0" smtClean="0">
                          <a:solidFill>
                            <a:schemeClr val="dk1"/>
                          </a:solidFill>
                          <a:latin typeface="+mn-lt"/>
                          <a:ea typeface="+mn-ea"/>
                          <a:cs typeface="+mn-cs"/>
                        </a:rPr>
                        <a:t>июнь</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9 мая</a:t>
                      </a:r>
                    </a:p>
                    <a:p>
                      <a:r>
                        <a:rPr lang="ru-RU" sz="1200" dirty="0" smtClean="0">
                          <a:solidFill>
                            <a:sysClr val="windowText" lastClr="000000"/>
                          </a:solidFill>
                          <a:latin typeface="+mn-lt"/>
                          <a:cs typeface="Times New Roman" pitchFamily="18" charset="0"/>
                        </a:rPr>
                        <a:t>15 июня</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451728">
                <a:tc>
                  <a:txBody>
                    <a:bodyPr/>
                    <a:lstStyle/>
                    <a:p>
                      <a:r>
                        <a:rPr lang="ru-RU" sz="1400" dirty="0" smtClean="0">
                          <a:solidFill>
                            <a:sysClr val="windowText" lastClr="000000"/>
                          </a:solidFill>
                          <a:latin typeface="+mn-lt"/>
                        </a:rPr>
                        <a:t>4б</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200" b="0" kern="1200" dirty="0" smtClean="0">
                          <a:solidFill>
                            <a:schemeClr val="dk1"/>
                          </a:solidFill>
                          <a:latin typeface="+mn-lt"/>
                          <a:ea typeface="+mn-ea"/>
                          <a:cs typeface="+mn-cs"/>
                        </a:rPr>
                        <a:t>Солдатские письма. </a:t>
                      </a:r>
                    </a:p>
                    <a:p>
                      <a:pPr marL="0" marR="0" indent="0" algn="l" defTabSz="914400" rtl="0" eaLnBrk="1" fontAlgn="auto" latinLnBrk="0" hangingPunct="1">
                        <a:lnSpc>
                          <a:spcPct val="115000"/>
                        </a:lnSpc>
                        <a:spcBef>
                          <a:spcPts val="0"/>
                        </a:spcBef>
                        <a:spcAft>
                          <a:spcPts val="0"/>
                        </a:spcAft>
                        <a:buClrTx/>
                        <a:buSzTx/>
                        <a:buFontTx/>
                        <a:buNone/>
                        <a:tabLst/>
                        <a:defRPr/>
                      </a:pPr>
                      <a:r>
                        <a:rPr lang="ru-RU" sz="1200" b="0" kern="1200" dirty="0" smtClean="0">
                          <a:solidFill>
                            <a:schemeClr val="dk1"/>
                          </a:solidFill>
                          <a:latin typeface="+mn-lt"/>
                          <a:ea typeface="+mn-ea"/>
                          <a:cs typeface="+mn-cs"/>
                        </a:rPr>
                        <a:t>Медаль за бой, медаль за труд.</a:t>
                      </a:r>
                    </a:p>
                    <a:p>
                      <a:pPr marL="0" marR="0" indent="0" algn="l" defTabSz="914400" rtl="0" eaLnBrk="1" fontAlgn="auto" latinLnBrk="0" hangingPunct="1">
                        <a:lnSpc>
                          <a:spcPct val="115000"/>
                        </a:lnSpc>
                        <a:spcBef>
                          <a:spcPts val="0"/>
                        </a:spcBef>
                        <a:spcAft>
                          <a:spcPts val="0"/>
                        </a:spcAft>
                        <a:buClrTx/>
                        <a:buSzTx/>
                        <a:buFontTx/>
                        <a:buNone/>
                        <a:tabLst/>
                        <a:defRPr/>
                      </a:pP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kern="1200" dirty="0" smtClean="0">
                          <a:solidFill>
                            <a:schemeClr val="dk1"/>
                          </a:solidFill>
                          <a:latin typeface="+mn-lt"/>
                          <a:ea typeface="+mn-ea"/>
                          <a:cs typeface="+mn-cs"/>
                        </a:rPr>
                        <a:t>8.02.19 </a:t>
                      </a:r>
                    </a:p>
                    <a:p>
                      <a:pPr algn="ctr">
                        <a:lnSpc>
                          <a:spcPct val="115000"/>
                        </a:lnSpc>
                        <a:spcAft>
                          <a:spcPts val="0"/>
                        </a:spcAft>
                      </a:pPr>
                      <a:r>
                        <a:rPr lang="ru-RU" sz="1200" kern="1200" dirty="0" smtClean="0">
                          <a:solidFill>
                            <a:schemeClr val="dk1"/>
                          </a:solidFill>
                          <a:latin typeface="+mn-lt"/>
                          <a:ea typeface="+mn-ea"/>
                          <a:cs typeface="+mn-cs"/>
                        </a:rPr>
                        <a:t>июнь</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kern="1200" dirty="0" smtClean="0">
                          <a:solidFill>
                            <a:schemeClr val="dk1"/>
                          </a:solidFill>
                          <a:latin typeface="+mn-lt"/>
                          <a:ea typeface="+mn-ea"/>
                          <a:cs typeface="+mn-cs"/>
                        </a:rPr>
                        <a:t>16 мая </a:t>
                      </a:r>
                    </a:p>
                    <a:p>
                      <a:r>
                        <a:rPr lang="ru-RU" sz="1200" kern="1200" dirty="0" smtClean="0">
                          <a:solidFill>
                            <a:schemeClr val="dk1"/>
                          </a:solidFill>
                          <a:latin typeface="+mn-lt"/>
                          <a:ea typeface="+mn-ea"/>
                          <a:cs typeface="+mn-cs"/>
                        </a:rPr>
                        <a:t>15 июня</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451728">
                <a:tc>
                  <a:txBody>
                    <a:bodyPr/>
                    <a:lstStyle/>
                    <a:p>
                      <a:r>
                        <a:rPr lang="ru-RU" sz="1400" dirty="0" smtClean="0">
                          <a:solidFill>
                            <a:sysClr val="windowText" lastClr="000000"/>
                          </a:solidFill>
                          <a:latin typeface="+mn-lt"/>
                        </a:rPr>
                        <a:t>Итого  во втором полугодии </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endParaRPr lang="ru-RU" sz="14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dirty="0" smtClean="0">
                          <a:latin typeface="+mn-lt"/>
                          <a:ea typeface="Calibri"/>
                          <a:cs typeface="Times New Roman"/>
                        </a:rPr>
                        <a:t>13</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13</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bl>
          </a:graphicData>
        </a:graphic>
      </p:graphicFrame>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1"/>
          <p:cNvSpPr>
            <a:spLocks noChangeArrowheads="1"/>
          </p:cNvSpPr>
          <p:nvPr/>
        </p:nvSpPr>
        <p:spPr bwMode="auto">
          <a:xfrm>
            <a:off x="6228184" y="0"/>
            <a:ext cx="2555776"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школьном музее.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 рамках  мероприятий к 80-летию Пензенской области в школьном музее были проведены тематические музейные занятия (учитель Степанова О.И.)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6 февраля 2019 года  с учащимися 5 </a:t>
            </a:r>
            <a:r>
              <a:rPr kumimoji="0" lang="ru-RU"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аб</a:t>
            </a: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классов было проведено занятие «История  Пензенской области». Ребята познакомились с основными вехами истории родного края, узнали о строительстве крепости Пенза и крепости Малосердобинского острога. Источником  исторической информации стали книги  историка М.С. </a:t>
            </a:r>
            <a:r>
              <a:rPr kumimoji="0" lang="ru-RU" sz="12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Полубоярова</a:t>
            </a: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который является выпускником Малосердобинской средней школы.</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7 февраля для учащихся 6б класса было проведено музейное занятие на тему  «Население Пензенского края». На занятии ребята провели историческое исследование по архивным документам - метрическим книгам середины </a:t>
            </a:r>
            <a:r>
              <a:rPr kumimoji="0" lang="en-US"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XIX</a:t>
            </a: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века и переписным листам 1723 года. Ребята выяснили состав населения, численность, занятия. Узнали наиболее распространенные имена этого времени, строили свои гипотезы и искали доказательства  в документах.  Метрические книги вызвали живой интерес к истории края.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5842" name="Picture 2" descr="J:\сайт 2018-19\6-февраль\80-летие Пензенской области\В школьном музее\80-лет Пензенской области музейный час.jpg"/>
          <p:cNvPicPr>
            <a:picLocks noChangeAspect="1" noChangeArrowheads="1"/>
          </p:cNvPicPr>
          <p:nvPr/>
        </p:nvPicPr>
        <p:blipFill>
          <a:blip r:embed="rId2" cstate="email"/>
          <a:srcRect/>
          <a:stretch>
            <a:fillRect/>
          </a:stretch>
        </p:blipFill>
        <p:spPr bwMode="auto">
          <a:xfrm>
            <a:off x="251520" y="332656"/>
            <a:ext cx="5659910" cy="3371626"/>
          </a:xfrm>
          <a:prstGeom prst="rect">
            <a:avLst/>
          </a:prstGeom>
          <a:noFill/>
          <a:ln>
            <a:solidFill>
              <a:schemeClr val="accent1"/>
            </a:solidFill>
          </a:ln>
        </p:spPr>
      </p:pic>
      <p:pic>
        <p:nvPicPr>
          <p:cNvPr id="35843" name="Picture 3" descr="J:\сайт 2018-19\6-февраль\80-летие Пензенской области\В школьном музее\Население Малой Сердобы по Метрическим книгам 19 века.jpg"/>
          <p:cNvPicPr>
            <a:picLocks noChangeAspect="1" noChangeArrowheads="1"/>
          </p:cNvPicPr>
          <p:nvPr/>
        </p:nvPicPr>
        <p:blipFill>
          <a:blip r:embed="rId3" cstate="email"/>
          <a:srcRect/>
          <a:stretch>
            <a:fillRect/>
          </a:stretch>
        </p:blipFill>
        <p:spPr bwMode="auto">
          <a:xfrm>
            <a:off x="539552" y="3429000"/>
            <a:ext cx="5148064" cy="3197430"/>
          </a:xfrm>
          <a:prstGeom prst="rect">
            <a:avLst/>
          </a:prstGeom>
          <a:noFill/>
          <a:ln>
            <a:solidFill>
              <a:schemeClr val="accent1"/>
            </a:solid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67544" y="5661248"/>
            <a:ext cx="8136904" cy="954107"/>
          </a:xfrm>
          <a:prstGeom prst="rect">
            <a:avLst/>
          </a:prstGeom>
          <a:ln>
            <a:solidFill>
              <a:schemeClr val="accent1"/>
            </a:solidFill>
          </a:ln>
        </p:spPr>
        <p:txBody>
          <a:bodyPr wrap="square">
            <a:spAutoFit/>
          </a:bodyPr>
          <a:lstStyle/>
          <a:p>
            <a:pPr algn="just"/>
            <a:r>
              <a:rPr lang="ru-RU" sz="1400" b="1" dirty="0" smtClean="0"/>
              <a:t>8 февраля </a:t>
            </a:r>
            <a:r>
              <a:rPr lang="ru-RU" sz="1400" dirty="0" smtClean="0"/>
              <a:t>в МБОУ многопрофильный лицей была представлена выставка народного промысла, посвященная 80-летию Пензенской области. На выставке были представлены работы учащихся и их родителей, изготовленные из разного материала. Особое внимание гостей выставки привлек Памятник первопроходцу, изготовленный руками Елецкой Софьи и ее папы из пластилина и других материалов.   </a:t>
            </a:r>
            <a:endParaRPr lang="ru-RU" sz="1400" dirty="0"/>
          </a:p>
        </p:txBody>
      </p:sp>
      <p:pic>
        <p:nvPicPr>
          <p:cNvPr id="36866" name="Picture 2" descr="J:\сайт 2018-19\6-февраль\80-летие Пензенской области\выставка народного творчества\DSC04582.JPG"/>
          <p:cNvPicPr>
            <a:picLocks noChangeAspect="1" noChangeArrowheads="1"/>
          </p:cNvPicPr>
          <p:nvPr/>
        </p:nvPicPr>
        <p:blipFill>
          <a:blip r:embed="rId2" cstate="email"/>
          <a:srcRect/>
          <a:stretch>
            <a:fillRect/>
          </a:stretch>
        </p:blipFill>
        <p:spPr bwMode="auto">
          <a:xfrm>
            <a:off x="3491880" y="3068960"/>
            <a:ext cx="2592288" cy="2481507"/>
          </a:xfrm>
          <a:prstGeom prst="rect">
            <a:avLst/>
          </a:prstGeom>
          <a:noFill/>
          <a:ln>
            <a:solidFill>
              <a:schemeClr val="accent1"/>
            </a:solidFill>
          </a:ln>
        </p:spPr>
      </p:pic>
      <p:pic>
        <p:nvPicPr>
          <p:cNvPr id="36867" name="Picture 3" descr="J:\сайт 2018-19\6-февраль\80-летие Пензенской области\выставка народного творчества\DSC04576.JPG"/>
          <p:cNvPicPr>
            <a:picLocks noChangeAspect="1" noChangeArrowheads="1"/>
          </p:cNvPicPr>
          <p:nvPr/>
        </p:nvPicPr>
        <p:blipFill>
          <a:blip r:embed="rId3" cstate="email"/>
          <a:srcRect/>
          <a:stretch>
            <a:fillRect/>
          </a:stretch>
        </p:blipFill>
        <p:spPr bwMode="auto">
          <a:xfrm>
            <a:off x="179511" y="0"/>
            <a:ext cx="3190963" cy="4797152"/>
          </a:xfrm>
          <a:prstGeom prst="rect">
            <a:avLst/>
          </a:prstGeom>
          <a:noFill/>
          <a:ln>
            <a:solidFill>
              <a:schemeClr val="accent1"/>
            </a:solidFill>
          </a:ln>
        </p:spPr>
      </p:pic>
      <p:pic>
        <p:nvPicPr>
          <p:cNvPr id="36868" name="Picture 4" descr="J:\сайт 2018-19\6-февраль\80-летие Пензенской области\выставка народного творчества\DSC04580.JPG"/>
          <p:cNvPicPr>
            <a:picLocks noChangeAspect="1" noChangeArrowheads="1"/>
          </p:cNvPicPr>
          <p:nvPr/>
        </p:nvPicPr>
        <p:blipFill>
          <a:blip r:embed="rId4" cstate="email"/>
          <a:srcRect/>
          <a:stretch>
            <a:fillRect/>
          </a:stretch>
        </p:blipFill>
        <p:spPr bwMode="auto">
          <a:xfrm>
            <a:off x="6365905" y="404664"/>
            <a:ext cx="2778095" cy="4176464"/>
          </a:xfrm>
          <a:prstGeom prst="rect">
            <a:avLst/>
          </a:prstGeom>
          <a:noFill/>
          <a:ln>
            <a:solidFill>
              <a:schemeClr val="accent1"/>
            </a:solidFill>
          </a:ln>
        </p:spPr>
      </p:pic>
      <p:pic>
        <p:nvPicPr>
          <p:cNvPr id="36869" name="Picture 5" descr="J:\сайт 2018-19\6-февраль\80-летие Пензенской области\выставка народного творчества\DSC04581.JPG"/>
          <p:cNvPicPr>
            <a:picLocks noChangeAspect="1" noChangeArrowheads="1"/>
          </p:cNvPicPr>
          <p:nvPr/>
        </p:nvPicPr>
        <p:blipFill>
          <a:blip r:embed="rId5" cstate="email"/>
          <a:srcRect/>
          <a:stretch>
            <a:fillRect/>
          </a:stretch>
        </p:blipFill>
        <p:spPr bwMode="auto">
          <a:xfrm>
            <a:off x="3131840" y="260648"/>
            <a:ext cx="3312368" cy="220331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1" name="Picture 3" descr="J:\сайт 2018-19\6-февраль\80-летие Пензенской области\кл час Галерея трудового почета и славы\1.jpg"/>
          <p:cNvPicPr>
            <a:picLocks noChangeAspect="1" noChangeArrowheads="1"/>
          </p:cNvPicPr>
          <p:nvPr/>
        </p:nvPicPr>
        <p:blipFill>
          <a:blip r:embed="rId2" cstate="email"/>
          <a:srcRect/>
          <a:stretch>
            <a:fillRect/>
          </a:stretch>
        </p:blipFill>
        <p:spPr bwMode="auto">
          <a:xfrm>
            <a:off x="179512" y="332656"/>
            <a:ext cx="4320480" cy="2889321"/>
          </a:xfrm>
          <a:prstGeom prst="rect">
            <a:avLst/>
          </a:prstGeom>
          <a:noFill/>
          <a:ln>
            <a:solidFill>
              <a:schemeClr val="accent1"/>
            </a:solidFill>
          </a:ln>
        </p:spPr>
      </p:pic>
      <p:sp>
        <p:nvSpPr>
          <p:cNvPr id="37893" name="Rectangle 5"/>
          <p:cNvSpPr>
            <a:spLocks noChangeArrowheads="1"/>
          </p:cNvSpPr>
          <p:nvPr/>
        </p:nvSpPr>
        <p:spPr bwMode="auto">
          <a:xfrm>
            <a:off x="395536" y="3284984"/>
            <a:ext cx="3384376"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4 февраля, в день празднования юбилея Пензенской области, в МБОУ многопрофильный лицей прошли тематические классные часы, на которых учащиеся лицея говорили об истории, известных людях и значимых событиях малой родины. Так, в 4-х классах   прошел час «Галерея трудового Почета и Славы», где шел разговор о  людях села, о значимости человека на родной земле.  В 3-х классах прошел урок «</a:t>
            </a:r>
            <a:r>
              <a:rPr kumimoji="0" lang="ru-RU" sz="1200" b="0" i="0" u="none" strike="noStrike" cap="none" normalizeH="0" baseline="0" dirty="0" smtClean="0">
                <a:ln>
                  <a:noFill/>
                </a:ln>
                <a:solidFill>
                  <a:srgbClr val="333333"/>
                </a:solidFill>
                <a:effectLst/>
                <a:latin typeface="Calibri" pitchFamily="34" charset="0"/>
                <a:ea typeface="Calibri" pitchFamily="34" charset="0"/>
                <a:cs typeface="Times New Roman" pitchFamily="18" charset="0"/>
              </a:rPr>
              <a:t>Пройдись по Пензенскому краю»" с   виртуальной экскурсией по г. Пензе.  с рассказом об истории Пензенского края. Затем  ребята рассказывали о местах родного Сурского края и своего села, где любят бывать  с родителями и делали рисунки.      </a:t>
            </a: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7894" name="Picture 6" descr="J:\сайт 2018-19\6-февраль\80-летие Пензенской области\кл часы о Пензенском крае\кл часы  к юбилею Пензенской об\20190204_113642.jpg"/>
          <p:cNvPicPr>
            <a:picLocks noChangeAspect="1" noChangeArrowheads="1"/>
          </p:cNvPicPr>
          <p:nvPr/>
        </p:nvPicPr>
        <p:blipFill>
          <a:blip r:embed="rId3" cstate="email"/>
          <a:srcRect/>
          <a:stretch>
            <a:fillRect/>
          </a:stretch>
        </p:blipFill>
        <p:spPr bwMode="auto">
          <a:xfrm>
            <a:off x="4580000" y="476672"/>
            <a:ext cx="4352483" cy="2448272"/>
          </a:xfrm>
          <a:prstGeom prst="rect">
            <a:avLst/>
          </a:prstGeom>
          <a:noFill/>
          <a:ln>
            <a:solidFill>
              <a:schemeClr val="accent1"/>
            </a:solidFill>
          </a:ln>
        </p:spPr>
      </p:pic>
      <p:pic>
        <p:nvPicPr>
          <p:cNvPr id="37895" name="Picture 7" descr="J:\сайт 2018-19\6-февраль\80-летие Пензенской области\кл часы о Пензенском крае\кл часы  к юбилею Пензенской об\20190204_132136.jpg"/>
          <p:cNvPicPr>
            <a:picLocks noChangeAspect="1" noChangeArrowheads="1"/>
          </p:cNvPicPr>
          <p:nvPr/>
        </p:nvPicPr>
        <p:blipFill>
          <a:blip r:embed="rId4" cstate="email"/>
          <a:srcRect/>
          <a:stretch>
            <a:fillRect/>
          </a:stretch>
        </p:blipFill>
        <p:spPr bwMode="auto">
          <a:xfrm>
            <a:off x="3851920" y="3501008"/>
            <a:ext cx="5120569" cy="2880320"/>
          </a:xfrm>
          <a:prstGeom prst="rect">
            <a:avLst/>
          </a:prstGeom>
          <a:noFill/>
          <a:ln>
            <a:solidFill>
              <a:schemeClr val="accent1"/>
            </a:solid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J:\сайт 2018-19\6-февраль\80-летие Пензенской области\Мероприятия к 80-летию Пензенской области\WipeOut25_31_2019_032553.466000.jpg"/>
          <p:cNvPicPr>
            <a:picLocks noChangeAspect="1" noChangeArrowheads="1"/>
          </p:cNvPicPr>
          <p:nvPr/>
        </p:nvPicPr>
        <p:blipFill>
          <a:blip r:embed="rId2" cstate="email"/>
          <a:srcRect/>
          <a:stretch>
            <a:fillRect/>
          </a:stretch>
        </p:blipFill>
        <p:spPr bwMode="auto">
          <a:xfrm>
            <a:off x="539552" y="188640"/>
            <a:ext cx="7606680" cy="4262076"/>
          </a:xfrm>
          <a:prstGeom prst="rect">
            <a:avLst/>
          </a:prstGeom>
          <a:noFill/>
        </p:spPr>
      </p:pic>
      <p:sp>
        <p:nvSpPr>
          <p:cNvPr id="38913" name="Rectangle 1"/>
          <p:cNvSpPr>
            <a:spLocks noChangeArrowheads="1"/>
          </p:cNvSpPr>
          <p:nvPr/>
        </p:nvSpPr>
        <p:spPr bwMode="auto">
          <a:xfrm>
            <a:off x="5868144" y="3717032"/>
            <a:ext cx="2915816" cy="2862322"/>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333333"/>
                </a:solidFill>
                <a:effectLst/>
                <a:latin typeface="Calibri" pitchFamily="34" charset="0"/>
                <a:ea typeface="Calibri" pitchFamily="34" charset="0"/>
                <a:cs typeface="Arial" pitchFamily="34" charset="0"/>
              </a:rPr>
              <a:t>В МБОУ многопрофильный лицей с. Малая </a:t>
            </a:r>
            <a:r>
              <a:rPr kumimoji="0" lang="ru-RU" sz="1200" b="0" i="0" u="none" strike="noStrike" cap="none" normalizeH="0" baseline="0" dirty="0" err="1" smtClean="0">
                <a:ln>
                  <a:noFill/>
                </a:ln>
                <a:solidFill>
                  <a:srgbClr val="333333"/>
                </a:solidFill>
                <a:effectLst/>
                <a:latin typeface="Calibri" pitchFamily="34" charset="0"/>
                <a:ea typeface="Calibri" pitchFamily="34" charset="0"/>
                <a:cs typeface="Arial" pitchFamily="34" charset="0"/>
              </a:rPr>
              <a:t>Сердорба</a:t>
            </a:r>
            <a:r>
              <a:rPr kumimoji="0" lang="ru-RU" sz="1200" b="0" i="0" u="none" strike="noStrike" cap="none" normalizeH="0" baseline="0" dirty="0" smtClean="0">
                <a:ln>
                  <a:noFill/>
                </a:ln>
                <a:solidFill>
                  <a:srgbClr val="333333"/>
                </a:solidFill>
                <a:effectLst/>
                <a:latin typeface="Calibri" pitchFamily="34" charset="0"/>
                <a:ea typeface="Calibri" pitchFamily="34" charset="0"/>
                <a:cs typeface="Arial" pitchFamily="34" charset="0"/>
              </a:rPr>
              <a:t>  прошли  мероприятия, посвященные 80-летию образования Пензенской области. Наряду с просмотром фильмов о Сурском крае, в классах  проводятся  викторины и литературные часы.  Так, в 3 б классе прошел  конкурс чтецов, где учащиеся  читали стихотворения М.Ю.Лермонтова, О.М. Савина, М.П. Смирновой. В 5-7 классах состоялись чтения повести Ф.В. Гладкова «Детство».  Учащиеся 7 «А» и 8 класса посетили в районном музее экспозицию, посвященную юбилейной дате.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38915" name="Picture 3" descr="J:\сайт 2018-19\6-февраль\80-летие Пензенской области\Мероприятия к 80-летию Пензенской области\WipeOut24_31_2019_032452.861000.jpg"/>
          <p:cNvPicPr>
            <a:picLocks noChangeAspect="1" noChangeArrowheads="1"/>
          </p:cNvPicPr>
          <p:nvPr/>
        </p:nvPicPr>
        <p:blipFill>
          <a:blip r:embed="rId3" cstate="email"/>
          <a:srcRect/>
          <a:stretch>
            <a:fillRect/>
          </a:stretch>
        </p:blipFill>
        <p:spPr bwMode="auto">
          <a:xfrm>
            <a:off x="1403647" y="3645024"/>
            <a:ext cx="3940493" cy="3074264"/>
          </a:xfrm>
          <a:prstGeom prst="rect">
            <a:avLst/>
          </a:prstGeom>
          <a:noFill/>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156176" y="332656"/>
            <a:ext cx="2646040" cy="5909310"/>
          </a:xfrm>
          <a:prstGeom prst="rect">
            <a:avLst/>
          </a:prstGeom>
          <a:ln>
            <a:solidFill>
              <a:schemeClr val="accent1"/>
            </a:solidFill>
          </a:ln>
        </p:spPr>
        <p:txBody>
          <a:bodyPr wrap="square">
            <a:spAutoFit/>
          </a:bodyPr>
          <a:lstStyle/>
          <a:p>
            <a:pPr algn="just"/>
            <a:r>
              <a:rPr lang="ru-RU" sz="1400" dirty="0" smtClean="0"/>
              <a:t>Неделя Пензенской области завершилась в лицее фольклорным конкурсом-фестивалем «Жавороночки», в котором приняли участие творческие группы и сольные исполнители разного школьного возраста. Многие выступления были подготовлены творческим союзом классных руководителей с </a:t>
            </a:r>
            <a:r>
              <a:rPr lang="ru-RU" sz="1400" dirty="0" err="1" smtClean="0"/>
              <a:t>Полубояровой</a:t>
            </a:r>
            <a:r>
              <a:rPr lang="ru-RU" sz="1400" dirty="0" smtClean="0"/>
              <a:t> Е.А. и </a:t>
            </a:r>
            <a:r>
              <a:rPr lang="ru-RU" sz="1400" dirty="0" err="1" smtClean="0"/>
              <a:t>Филатовом</a:t>
            </a:r>
            <a:r>
              <a:rPr lang="ru-RU" sz="1400" dirty="0" smtClean="0"/>
              <a:t> В.В.  (руководители объединения «Ладушки», МБОУ ДО ДДТ). Звучали песни  местного фольклора, исполнение  народных мелодий на аккордеоне и баяне, фольклорные  </a:t>
            </a:r>
            <a:r>
              <a:rPr lang="ru-RU" sz="1400" dirty="0" err="1" smtClean="0"/>
              <a:t>потешки</a:t>
            </a:r>
            <a:r>
              <a:rPr lang="ru-RU" sz="1400" dirty="0" smtClean="0"/>
              <a:t> и </a:t>
            </a:r>
            <a:r>
              <a:rPr lang="ru-RU" sz="1400" dirty="0" err="1" smtClean="0"/>
              <a:t>заклички</a:t>
            </a:r>
            <a:r>
              <a:rPr lang="ru-RU" sz="1400" dirty="0" smtClean="0"/>
              <a:t>.  Выступление оценивало жюри, которое представляли специалисты районного отдела образования и отдела культуры. Итоги подведены будут по окончании районного конкурса. </a:t>
            </a:r>
            <a:endParaRPr lang="ru-RU" sz="1400" dirty="0"/>
          </a:p>
        </p:txBody>
      </p:sp>
      <p:pic>
        <p:nvPicPr>
          <p:cNvPr id="39938" name="Picture 2" descr="J:\сайт 2018-19\6-февраль\80-летие Пензенской области\фольклорный фестиваль Жавороночки\DSC04617.JPG"/>
          <p:cNvPicPr>
            <a:picLocks noChangeAspect="1" noChangeArrowheads="1"/>
          </p:cNvPicPr>
          <p:nvPr/>
        </p:nvPicPr>
        <p:blipFill>
          <a:blip r:embed="rId2" cstate="email"/>
          <a:srcRect/>
          <a:stretch>
            <a:fillRect/>
          </a:stretch>
        </p:blipFill>
        <p:spPr bwMode="auto">
          <a:xfrm>
            <a:off x="323528" y="188639"/>
            <a:ext cx="5112568" cy="3400771"/>
          </a:xfrm>
          <a:prstGeom prst="rect">
            <a:avLst/>
          </a:prstGeom>
          <a:noFill/>
        </p:spPr>
      </p:pic>
      <p:pic>
        <p:nvPicPr>
          <p:cNvPr id="39939" name="Picture 3" descr="J:\сайт 2018-19\6-февраль\80-летие Пензенской области\фольклорный фестиваль Жавороночки\DSC04635.JPG"/>
          <p:cNvPicPr>
            <a:picLocks noChangeAspect="1" noChangeArrowheads="1"/>
          </p:cNvPicPr>
          <p:nvPr/>
        </p:nvPicPr>
        <p:blipFill>
          <a:blip r:embed="rId3" cstate="email"/>
          <a:srcRect/>
          <a:stretch>
            <a:fillRect/>
          </a:stretch>
        </p:blipFill>
        <p:spPr bwMode="auto">
          <a:xfrm>
            <a:off x="3563888" y="2852936"/>
            <a:ext cx="2482775" cy="2349894"/>
          </a:xfrm>
          <a:prstGeom prst="rect">
            <a:avLst/>
          </a:prstGeom>
          <a:noFill/>
          <a:ln>
            <a:solidFill>
              <a:schemeClr val="accent1"/>
            </a:solidFill>
          </a:ln>
        </p:spPr>
      </p:pic>
      <p:pic>
        <p:nvPicPr>
          <p:cNvPr id="39940" name="Picture 4" descr="J:\сайт 2018-19\6-февраль\80-летие Пензенской области\фольклорный фестиваль Жавороночки\DSC04642.JPG"/>
          <p:cNvPicPr>
            <a:picLocks noChangeAspect="1" noChangeArrowheads="1"/>
          </p:cNvPicPr>
          <p:nvPr/>
        </p:nvPicPr>
        <p:blipFill>
          <a:blip r:embed="rId4" cstate="email"/>
          <a:srcRect/>
          <a:stretch>
            <a:fillRect/>
          </a:stretch>
        </p:blipFill>
        <p:spPr bwMode="auto">
          <a:xfrm>
            <a:off x="251520" y="3861048"/>
            <a:ext cx="4267200" cy="2838450"/>
          </a:xfrm>
          <a:prstGeom prst="rect">
            <a:avLst/>
          </a:prstGeom>
          <a:noFill/>
          <a:ln>
            <a:solidFill>
              <a:schemeClr val="accent1"/>
            </a:solid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4788024" y="1628800"/>
            <a:ext cx="3960440" cy="329320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lgn="just" fontAlgn="base">
              <a:spcBef>
                <a:spcPct val="0"/>
              </a:spcBef>
              <a:spcAft>
                <a:spcPct val="0"/>
              </a:spcAft>
            </a:pPr>
            <a:r>
              <a:rPr lang="ru-RU" sz="1600" dirty="0" smtClean="0"/>
              <a:t>25 марта в рамках реализации проекта «Культурная суббота» обучающиеся  лицея  посетили детскую библиотеку №2 в г. Сердобске, где детям </a:t>
            </a:r>
            <a:r>
              <a:rPr kumimoji="0" lang="ru-RU" sz="1600" b="0" i="0" u="none" strike="noStrike" cap="none" normalizeH="0" baseline="0" dirty="0" smtClean="0">
                <a:ln>
                  <a:noFill/>
                </a:ln>
                <a:effectLst/>
                <a:cs typeface="Arial" pitchFamily="34" charset="0"/>
              </a:rPr>
              <a:t>была представлена  театрализованная экскурсия по районам Пензенской области. Дети не только узнали, чем и какими мастерами славится наша область, им рассказали о предметах гордости Малосердобинского района, они «побывали в сказке», приняв участие в игровых шуточных состязаниях и получили талисманы на память.</a:t>
            </a:r>
            <a:r>
              <a:rPr kumimoji="0" lang="ru-RU" sz="1000" b="0" i="0" u="none" strike="noStrike" cap="none" normalizeH="0" baseline="0" dirty="0" smtClean="0">
                <a:ln>
                  <a:noFill/>
                </a:ln>
                <a:solidFill>
                  <a:srgbClr val="828282"/>
                </a:solidFill>
                <a:effectLst/>
                <a:latin typeface="Arial" pitchFamily="34" charset="0"/>
                <a:cs typeface="Arial" pitchFamily="34" charset="0"/>
              </a:rPr>
              <a:t>.   </a:t>
            </a:r>
            <a:r>
              <a:rPr kumimoji="0" lang="ru-RU" sz="800" b="0" i="0" u="none" strike="noStrike" cap="none" normalizeH="0" baseline="0" dirty="0" smtClean="0">
                <a:ln>
                  <a:noFill/>
                </a:ln>
                <a:solidFill>
                  <a:schemeClr val="tx1"/>
                </a:solidFill>
                <a:effectLst/>
                <a:latin typeface="Arial" pitchFamily="34" charset="0"/>
                <a:cs typeface="Arial" pitchFamily="34"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26" name="Picture 2" descr="http://mserd-licej.edu-penza.ru/informatsiya/kulturnaya-subbota/20190325_111951.jpg"/>
          <p:cNvPicPr>
            <a:picLocks noChangeAspect="1" noChangeArrowheads="1"/>
          </p:cNvPicPr>
          <p:nvPr/>
        </p:nvPicPr>
        <p:blipFill>
          <a:blip r:embed="rId2" cstate="email"/>
          <a:srcRect/>
          <a:stretch>
            <a:fillRect/>
          </a:stretch>
        </p:blipFill>
        <p:spPr bwMode="auto">
          <a:xfrm>
            <a:off x="299765" y="1628800"/>
            <a:ext cx="4309679" cy="3240360"/>
          </a:xfrm>
          <a:prstGeom prst="rect">
            <a:avLst/>
          </a:prstGeom>
          <a:noFill/>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228184" y="260648"/>
            <a:ext cx="2646040" cy="5693866"/>
          </a:xfrm>
          <a:prstGeom prst="rect">
            <a:avLst/>
          </a:prstGeom>
          <a:ln>
            <a:solidFill>
              <a:schemeClr val="accent1"/>
            </a:solidFill>
          </a:ln>
        </p:spPr>
        <p:txBody>
          <a:bodyPr wrap="square">
            <a:spAutoFit/>
          </a:bodyPr>
          <a:lstStyle/>
          <a:p>
            <a:pPr algn="just"/>
            <a:r>
              <a:rPr lang="ru-RU" sz="1400" b="1" dirty="0" smtClean="0"/>
              <a:t>15 марта</a:t>
            </a:r>
            <a:r>
              <a:rPr lang="ru-RU" sz="1400" dirty="0" smtClean="0"/>
              <a:t> на сцене актового зала лицея прошли показательные выступления театральных постановок, посвященные году Театра. На суд жюри были представлены отрывки из литературных произведений, сказок, работы в номинации «Актерское мастерство». И жюри, и зрители тепло встречали  постановки 4 «Б» класса (рук. Кулакова Е.А.) - отрывок их произведения Юрия </a:t>
            </a:r>
            <a:r>
              <a:rPr lang="ru-RU" sz="1400" dirty="0" err="1" smtClean="0"/>
              <a:t>Олеша</a:t>
            </a:r>
            <a:r>
              <a:rPr lang="ru-RU" sz="1400" dirty="0" smtClean="0"/>
              <a:t> «Три толстяка», 2 «Б» класса (рук. О.Г. </a:t>
            </a:r>
            <a:r>
              <a:rPr lang="ru-RU" sz="1400" dirty="0" err="1" smtClean="0"/>
              <a:t>Костьянова</a:t>
            </a:r>
            <a:r>
              <a:rPr lang="ru-RU" sz="1400" dirty="0" smtClean="0"/>
              <a:t>) – сказка К.И. Чуковского «Муха - Цокотуха», выступление  учащегося  5 «А» класса  </a:t>
            </a:r>
            <a:r>
              <a:rPr lang="ru-RU" sz="1400" dirty="0" err="1" smtClean="0"/>
              <a:t>Марменкова</a:t>
            </a:r>
            <a:r>
              <a:rPr lang="ru-RU" sz="1400" dirty="0" smtClean="0"/>
              <a:t> Вячеслава  в номинации «Актерское мастерство».  Была отмечена помощь родительского комитета 2 «Б» класса в создании костюмов и декораций для выступлению детей. </a:t>
            </a:r>
            <a:endParaRPr lang="ru-RU" sz="1400" dirty="0"/>
          </a:p>
        </p:txBody>
      </p:sp>
      <p:pic>
        <p:nvPicPr>
          <p:cNvPr id="43010" name="Picture 2" descr="J:\сайт 2018-19\7-март\Культурная суббота\Конкурс театрализованных постановок\DSC05165.JPG"/>
          <p:cNvPicPr>
            <a:picLocks noChangeAspect="1" noChangeArrowheads="1"/>
          </p:cNvPicPr>
          <p:nvPr/>
        </p:nvPicPr>
        <p:blipFill>
          <a:blip r:embed="rId2" cstate="email"/>
          <a:srcRect/>
          <a:stretch>
            <a:fillRect/>
          </a:stretch>
        </p:blipFill>
        <p:spPr bwMode="auto">
          <a:xfrm>
            <a:off x="179512" y="116632"/>
            <a:ext cx="5220072" cy="3472280"/>
          </a:xfrm>
          <a:prstGeom prst="rect">
            <a:avLst/>
          </a:prstGeom>
          <a:noFill/>
        </p:spPr>
      </p:pic>
      <p:pic>
        <p:nvPicPr>
          <p:cNvPr id="43011" name="Picture 3" descr="J:\сайт 2018-19\7-март\Культурная суббота\Конкурс театрализованных постановок\DSC05168.JPG"/>
          <p:cNvPicPr>
            <a:picLocks noChangeAspect="1" noChangeArrowheads="1"/>
          </p:cNvPicPr>
          <p:nvPr/>
        </p:nvPicPr>
        <p:blipFill>
          <a:blip r:embed="rId3" cstate="email"/>
          <a:srcRect/>
          <a:stretch>
            <a:fillRect/>
          </a:stretch>
        </p:blipFill>
        <p:spPr bwMode="auto">
          <a:xfrm>
            <a:off x="2699792" y="2708920"/>
            <a:ext cx="3505200" cy="3200400"/>
          </a:xfrm>
          <a:prstGeom prst="rect">
            <a:avLst/>
          </a:prstGeom>
          <a:noFill/>
        </p:spPr>
      </p:pic>
      <p:pic>
        <p:nvPicPr>
          <p:cNvPr id="43012" name="Picture 4" descr="J:\сайт 2018-19\7-март\Культурная суббота\Конкурс театрализованных постановок\DSC05178.JPG"/>
          <p:cNvPicPr>
            <a:picLocks noChangeAspect="1" noChangeArrowheads="1"/>
          </p:cNvPicPr>
          <p:nvPr/>
        </p:nvPicPr>
        <p:blipFill>
          <a:blip r:embed="rId4" cstate="email"/>
          <a:srcRect/>
          <a:stretch>
            <a:fillRect/>
          </a:stretch>
        </p:blipFill>
        <p:spPr bwMode="auto">
          <a:xfrm>
            <a:off x="539552" y="3356992"/>
            <a:ext cx="2088232" cy="338959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1"/>
          <p:cNvSpPr>
            <a:spLocks noChangeArrowheads="1"/>
          </p:cNvSpPr>
          <p:nvPr/>
        </p:nvSpPr>
        <p:spPr bwMode="auto">
          <a:xfrm>
            <a:off x="5076056" y="0"/>
            <a:ext cx="3851920" cy="4616648"/>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15 марта 2019г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в рамках реализации  регионального проекта «Культурная суббота», учащиеся  5 «А» класса (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кл</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рук. Юматова О.А.)  МБОУ многопрофильный лицей с. Малая Сердоба   посетили музей братьев Мозжухиных в селе Кондоль Пензенского района.  </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Юные гости музея  посмотрели  богатую выставку   фотографий   о жизни и  творчестве братьев  Мозжухиных, материалы об их творческой деятельности, а так же увидели  афишу фантастического фильма «Костер пылающий».  Ребята рассматривали старые афиши,  мемориальные вещи, посмотрели   фильм с участием Ивана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Мозжухина</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(немое кино),    услышали голос   певца  Александра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Мозжухина</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Заключительным моментом экскурсии стало традиционное угощение гостей музея </a:t>
            </a:r>
            <a:r>
              <a:rPr kumimoji="0" lang="ru-RU" sz="1400" b="0" i="0" u="none" strike="noStrike" cap="none" normalizeH="0" baseline="0" dirty="0" err="1" smtClean="0">
                <a:ln>
                  <a:noFill/>
                </a:ln>
                <a:solidFill>
                  <a:schemeClr val="tx1"/>
                </a:solidFill>
                <a:effectLst/>
                <a:latin typeface="Calibri" pitchFamily="34" charset="0"/>
                <a:ea typeface="Times New Roman" pitchFamily="18" charset="0"/>
                <a:cs typeface="Times New Roman" pitchFamily="18" charset="0"/>
              </a:rPr>
              <a:t>мозжухинской</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кашей из чугуна.   Экскурсия   расширила кругозор ребят,  оставила у  всех  много положительных эмоций и ярких впечатлений</a:t>
            </a:r>
            <a:r>
              <a:rPr kumimoji="0" lang="ru-RU" sz="12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1986" name="Picture 2" descr="J:\сайт 2018-19\7-март\Культурная суббота\5а в музее братьев Мозжухиных\IMG-111.jpg"/>
          <p:cNvPicPr>
            <a:picLocks noChangeAspect="1" noChangeArrowheads="1"/>
          </p:cNvPicPr>
          <p:nvPr/>
        </p:nvPicPr>
        <p:blipFill>
          <a:blip r:embed="rId2" cstate="email"/>
          <a:srcRect/>
          <a:stretch>
            <a:fillRect/>
          </a:stretch>
        </p:blipFill>
        <p:spPr bwMode="auto">
          <a:xfrm>
            <a:off x="251520" y="0"/>
            <a:ext cx="4664036" cy="3456384"/>
          </a:xfrm>
          <a:prstGeom prst="rect">
            <a:avLst/>
          </a:prstGeom>
          <a:noFill/>
        </p:spPr>
      </p:pic>
      <p:pic>
        <p:nvPicPr>
          <p:cNvPr id="41987" name="Picture 3" descr="J:\сайт 2018-19\7-март\Культурная суббота\5а в музее братьев Мозжухиных\IMG-3dbe3089f8ea6cf67782cba3f274a2f4-V.jpg"/>
          <p:cNvPicPr>
            <a:picLocks noChangeAspect="1" noChangeArrowheads="1"/>
          </p:cNvPicPr>
          <p:nvPr/>
        </p:nvPicPr>
        <p:blipFill>
          <a:blip r:embed="rId3" cstate="email"/>
          <a:srcRect/>
          <a:stretch>
            <a:fillRect/>
          </a:stretch>
        </p:blipFill>
        <p:spPr bwMode="auto">
          <a:xfrm>
            <a:off x="5851510" y="4581128"/>
            <a:ext cx="3071017" cy="2276872"/>
          </a:xfrm>
          <a:prstGeom prst="rect">
            <a:avLst/>
          </a:prstGeom>
          <a:noFill/>
        </p:spPr>
      </p:pic>
      <p:pic>
        <p:nvPicPr>
          <p:cNvPr id="41988" name="Picture 4" descr="J:\сайт 2018-19\7-март\Культурная суббота\5а в музее братьев Мозжухиных\IMG-56343a4c703c969016325a298592b449-V.jpg"/>
          <p:cNvPicPr>
            <a:picLocks noChangeAspect="1" noChangeArrowheads="1"/>
          </p:cNvPicPr>
          <p:nvPr/>
        </p:nvPicPr>
        <p:blipFill>
          <a:blip r:embed="rId4" cstate="email"/>
          <a:srcRect/>
          <a:stretch>
            <a:fillRect/>
          </a:stretch>
        </p:blipFill>
        <p:spPr bwMode="auto">
          <a:xfrm>
            <a:off x="539552" y="3501008"/>
            <a:ext cx="4176464" cy="3095058"/>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355976" y="4437112"/>
            <a:ext cx="4572000" cy="1815882"/>
          </a:xfrm>
          <a:prstGeom prst="rect">
            <a:avLst/>
          </a:prstGeom>
          <a:ln>
            <a:solidFill>
              <a:schemeClr val="accent1"/>
            </a:solidFill>
          </a:ln>
        </p:spPr>
        <p:txBody>
          <a:bodyPr>
            <a:spAutoFit/>
          </a:bodyPr>
          <a:lstStyle/>
          <a:p>
            <a:pPr algn="just"/>
            <a:r>
              <a:rPr lang="ru-RU" sz="1400" dirty="0" smtClean="0"/>
              <a:t>19  марта учащиеся 2 «Б» класса (</a:t>
            </a:r>
            <a:r>
              <a:rPr lang="ru-RU" sz="1400" dirty="0" err="1" smtClean="0"/>
              <a:t>кл</a:t>
            </a:r>
            <a:r>
              <a:rPr lang="ru-RU" sz="1400" dirty="0" smtClean="0"/>
              <a:t>. рук. </a:t>
            </a:r>
            <a:r>
              <a:rPr lang="ru-RU" sz="1400" dirty="0" err="1" smtClean="0"/>
              <a:t>Костьянова</a:t>
            </a:r>
            <a:r>
              <a:rPr lang="ru-RU" sz="1400" dirty="0" smtClean="0"/>
              <a:t> О.Г.) совершили  экскурсию в районный краеведческий музей. Учащиеся познакомились с экспозицией  «У истоков моего села», </a:t>
            </a:r>
            <a:r>
              <a:rPr lang="en-US" sz="1400" dirty="0" smtClean="0"/>
              <a:t>c</a:t>
            </a:r>
            <a:r>
              <a:rPr lang="ru-RU" sz="1400" dirty="0" smtClean="0"/>
              <a:t>   интересом  рассматривали предметы старины, сельского быта, послушали рассказ  о жизни крестьян  </a:t>
            </a:r>
            <a:r>
              <a:rPr lang="en-US" sz="1400" dirty="0" smtClean="0"/>
              <a:t>XVIII</a:t>
            </a:r>
            <a:r>
              <a:rPr lang="ru-RU" sz="1400" dirty="0" smtClean="0"/>
              <a:t>-</a:t>
            </a:r>
            <a:r>
              <a:rPr lang="en-US" sz="1400" dirty="0" smtClean="0"/>
              <a:t>XIX </a:t>
            </a:r>
            <a:r>
              <a:rPr lang="ru-RU" sz="1400" dirty="0" smtClean="0"/>
              <a:t> века.  В ходе экскурсии у детей возникали вопросы,  на которые сотрудник музея  </a:t>
            </a:r>
            <a:r>
              <a:rPr lang="ru-RU" sz="1400" dirty="0" err="1" smtClean="0"/>
              <a:t>Пчелинцев</a:t>
            </a:r>
            <a:r>
              <a:rPr lang="ru-RU" sz="1400" dirty="0" smtClean="0"/>
              <a:t>  С.А.  давал обоснованные ответы. </a:t>
            </a:r>
            <a:endParaRPr lang="ru-RU" sz="1400" dirty="0"/>
          </a:p>
        </p:txBody>
      </p:sp>
      <p:pic>
        <p:nvPicPr>
          <p:cNvPr id="44034" name="Picture 2" descr="J:\сайт 2018-19\7-март\Культурная суббота\Экскурсия в музей 2 Б\CIMG5320.JPG"/>
          <p:cNvPicPr>
            <a:picLocks noChangeAspect="1" noChangeArrowheads="1"/>
          </p:cNvPicPr>
          <p:nvPr/>
        </p:nvPicPr>
        <p:blipFill>
          <a:blip r:embed="rId2" cstate="email"/>
          <a:srcRect/>
          <a:stretch>
            <a:fillRect/>
          </a:stretch>
        </p:blipFill>
        <p:spPr bwMode="auto">
          <a:xfrm>
            <a:off x="3454400" y="0"/>
            <a:ext cx="5689600" cy="4267200"/>
          </a:xfrm>
          <a:prstGeom prst="rect">
            <a:avLst/>
          </a:prstGeom>
          <a:noFill/>
        </p:spPr>
      </p:pic>
      <p:pic>
        <p:nvPicPr>
          <p:cNvPr id="44035" name="Picture 3" descr="J:\сайт 2018-19\7-март\Культурная суббота\Экскурсия в музей 2 Б\CIMG5310.JPG"/>
          <p:cNvPicPr>
            <a:picLocks noChangeAspect="1" noChangeArrowheads="1"/>
          </p:cNvPicPr>
          <p:nvPr/>
        </p:nvPicPr>
        <p:blipFill>
          <a:blip r:embed="rId3" cstate="email"/>
          <a:srcRect/>
          <a:stretch>
            <a:fillRect/>
          </a:stretch>
        </p:blipFill>
        <p:spPr bwMode="auto">
          <a:xfrm>
            <a:off x="0" y="1926214"/>
            <a:ext cx="4272451" cy="3204338"/>
          </a:xfrm>
          <a:prstGeom prst="rect">
            <a:avLst/>
          </a:prstGeom>
          <a:noFill/>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572000" y="260648"/>
            <a:ext cx="4355976" cy="2677656"/>
          </a:xfrm>
          <a:prstGeom prst="rect">
            <a:avLst/>
          </a:prstGeom>
          <a:ln>
            <a:solidFill>
              <a:schemeClr val="accent1"/>
            </a:solidFill>
          </a:ln>
        </p:spPr>
        <p:txBody>
          <a:bodyPr wrap="square">
            <a:spAutoFit/>
          </a:bodyPr>
          <a:lstStyle/>
          <a:p>
            <a:pPr algn="just"/>
            <a:r>
              <a:rPr lang="ru-RU" sz="1400" dirty="0" smtClean="0"/>
              <a:t>В рамках проекта «Культурная суббота» </a:t>
            </a:r>
            <a:r>
              <a:rPr lang="ru-RU" sz="1400" b="1" dirty="0" smtClean="0"/>
              <a:t>21 марта </a:t>
            </a:r>
            <a:r>
              <a:rPr lang="ru-RU" sz="1400" dirty="0" smtClean="0"/>
              <a:t>ребята </a:t>
            </a:r>
            <a:r>
              <a:rPr lang="ru-RU" sz="1400" b="1" dirty="0" smtClean="0"/>
              <a:t>1 класса  </a:t>
            </a:r>
            <a:r>
              <a:rPr lang="ru-RU" sz="1400" dirty="0" smtClean="0"/>
              <a:t>(</a:t>
            </a:r>
            <a:r>
              <a:rPr lang="ru-RU" sz="1400" dirty="0" err="1" smtClean="0"/>
              <a:t>кл</a:t>
            </a:r>
            <a:r>
              <a:rPr lang="ru-RU" sz="1400" dirty="0" smtClean="0"/>
              <a:t>. рук. </a:t>
            </a:r>
            <a:r>
              <a:rPr lang="ru-RU" sz="1400" dirty="0" err="1" smtClean="0"/>
              <a:t>Ермошина</a:t>
            </a:r>
            <a:r>
              <a:rPr lang="ru-RU" sz="1400" dirty="0" smtClean="0"/>
              <a:t> Л.В.) МБОУ многопрофильный лицей посетили районный краеведческий музей. Сотрудник  музея Сергей Александрович </a:t>
            </a:r>
            <a:r>
              <a:rPr lang="ru-RU" sz="1400" dirty="0" err="1" smtClean="0"/>
              <a:t>Пчелинцев</a:t>
            </a:r>
            <a:r>
              <a:rPr lang="ru-RU" sz="1400" dirty="0" smtClean="0"/>
              <a:t>  в интересной, доступной для малышей форме рассказал об историческом прошлом нашего села. Он показывал части скелетов вымерших животных, которые миллионы лет назад жили на том месте, где сейчас располагается наше село. Эмоций было очень много. Дети задавали вопросы, а Сергей Александрович с удовольствием  отвечал.  </a:t>
            </a:r>
            <a:endParaRPr lang="ru-RU" sz="1400" dirty="0"/>
          </a:p>
        </p:txBody>
      </p:sp>
      <p:pic>
        <p:nvPicPr>
          <p:cNvPr id="40962" name="Picture 2" descr="J:\сайт 2018-19\7-март\Культурная суббота\1 класс в музее\IMG_20190318_125227.jpg"/>
          <p:cNvPicPr>
            <a:picLocks noChangeAspect="1" noChangeArrowheads="1"/>
          </p:cNvPicPr>
          <p:nvPr/>
        </p:nvPicPr>
        <p:blipFill>
          <a:blip r:embed="rId2" cstate="email"/>
          <a:srcRect/>
          <a:stretch>
            <a:fillRect/>
          </a:stretch>
        </p:blipFill>
        <p:spPr bwMode="auto">
          <a:xfrm>
            <a:off x="179512" y="188640"/>
            <a:ext cx="4267200" cy="3200400"/>
          </a:xfrm>
          <a:prstGeom prst="rect">
            <a:avLst/>
          </a:prstGeom>
          <a:noFill/>
        </p:spPr>
      </p:pic>
      <p:pic>
        <p:nvPicPr>
          <p:cNvPr id="40963" name="Picture 3" descr="J:\сайт 2018-19\7-март\Культурная суббота\1 класс в музее\IMG_20190318_132020.jpg"/>
          <p:cNvPicPr>
            <a:picLocks noChangeAspect="1" noChangeArrowheads="1"/>
          </p:cNvPicPr>
          <p:nvPr/>
        </p:nvPicPr>
        <p:blipFill>
          <a:blip r:embed="rId3" cstate="email"/>
          <a:srcRect/>
          <a:stretch>
            <a:fillRect/>
          </a:stretch>
        </p:blipFill>
        <p:spPr bwMode="auto">
          <a:xfrm>
            <a:off x="179512" y="3501008"/>
            <a:ext cx="4032448" cy="3024336"/>
          </a:xfrm>
          <a:prstGeom prst="rect">
            <a:avLst/>
          </a:prstGeom>
          <a:noFill/>
          <a:ln>
            <a:solidFill>
              <a:schemeClr val="accent1"/>
            </a:solidFill>
          </a:ln>
        </p:spPr>
      </p:pic>
      <p:pic>
        <p:nvPicPr>
          <p:cNvPr id="40964" name="Picture 4" descr="J:\сайт 2018-19\7-март\Культурная суббота\1 класс в музее\IMG_20190318_130143.jpg"/>
          <p:cNvPicPr>
            <a:picLocks noChangeAspect="1" noChangeArrowheads="1"/>
          </p:cNvPicPr>
          <p:nvPr/>
        </p:nvPicPr>
        <p:blipFill>
          <a:blip r:embed="rId4" cstate="email"/>
          <a:srcRect/>
          <a:stretch>
            <a:fillRect/>
          </a:stretch>
        </p:blipFill>
        <p:spPr bwMode="auto">
          <a:xfrm>
            <a:off x="4283969" y="2834935"/>
            <a:ext cx="4675244" cy="3506433"/>
          </a:xfrm>
          <a:prstGeom prst="rect">
            <a:avLst/>
          </a:prstGeom>
          <a:noFill/>
          <a:ln>
            <a:solidFill>
              <a:schemeClr val="accent1"/>
            </a:solid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1556792"/>
          <a:ext cx="7848872" cy="4475980"/>
        </p:xfrm>
        <a:graphic>
          <a:graphicData uri="http://schemas.openxmlformats.org/drawingml/2006/table">
            <a:tbl>
              <a:tblPr firstRow="1" bandRow="1">
                <a:tableStyleId>{5C22544A-7EE6-4342-B048-85BDC9FD1C3A}</a:tableStyleId>
              </a:tblPr>
              <a:tblGrid>
                <a:gridCol w="651321"/>
                <a:gridCol w="3386867"/>
                <a:gridCol w="1758565"/>
                <a:gridCol w="2052119"/>
              </a:tblGrid>
              <a:tr h="346915">
                <a:tc>
                  <a:txBody>
                    <a:bodyPr/>
                    <a:lstStyle/>
                    <a:p>
                      <a:r>
                        <a:rPr lang="ru-RU" sz="1400" dirty="0" smtClean="0">
                          <a:solidFill>
                            <a:sysClr val="windowText" lastClr="000000"/>
                          </a:solidFill>
                        </a:rPr>
                        <a:t>Класс</a:t>
                      </a:r>
                      <a:endParaRPr lang="ru-RU" sz="1400" dirty="0">
                        <a:solidFill>
                          <a:sysClr val="windowText" lastClr="000000"/>
                        </a:solidFill>
                      </a:endParaRPr>
                    </a:p>
                  </a:txBody>
                  <a:tcPr>
                    <a:solidFill>
                      <a:schemeClr val="accent1">
                        <a:lumMod val="20000"/>
                        <a:lumOff val="80000"/>
                      </a:schemeClr>
                    </a:solidFill>
                  </a:tcPr>
                </a:tc>
                <a:tc>
                  <a:txBody>
                    <a:bodyPr/>
                    <a:lstStyle/>
                    <a:p>
                      <a:r>
                        <a:rPr lang="ru-RU" sz="1400" dirty="0" smtClean="0">
                          <a:solidFill>
                            <a:sysClr val="windowText" lastClr="000000"/>
                          </a:solidFill>
                        </a:rPr>
                        <a:t>Тема экскурсии</a:t>
                      </a:r>
                      <a:endParaRPr lang="ru-RU" sz="1400" dirty="0">
                        <a:solidFill>
                          <a:sysClr val="windowText" lastClr="000000"/>
                        </a:solidFill>
                      </a:endParaRPr>
                    </a:p>
                  </a:txBody>
                  <a:tcPr>
                    <a:solidFill>
                      <a:schemeClr val="accent2">
                        <a:lumMod val="40000"/>
                        <a:lumOff val="60000"/>
                      </a:schemeClr>
                    </a:solidFill>
                  </a:tcPr>
                </a:tc>
                <a:tc>
                  <a:txBody>
                    <a:bodyPr/>
                    <a:lstStyle/>
                    <a:p>
                      <a:r>
                        <a:rPr lang="ru-RU" sz="1400" dirty="0" smtClean="0">
                          <a:solidFill>
                            <a:sysClr val="windowText" lastClr="000000"/>
                          </a:solidFill>
                        </a:rPr>
                        <a:t>Дата посещения</a:t>
                      </a:r>
                      <a:endParaRPr lang="ru-RU" sz="1400" dirty="0">
                        <a:solidFill>
                          <a:sysClr val="windowText" lastClr="000000"/>
                        </a:solidFill>
                      </a:endParaRPr>
                    </a:p>
                  </a:txBody>
                  <a:tcPr>
                    <a:solidFill>
                      <a:schemeClr val="accent2">
                        <a:lumMod val="40000"/>
                        <a:lumOff val="60000"/>
                      </a:schemeClr>
                    </a:solidFill>
                  </a:tcPr>
                </a:tc>
                <a:tc>
                  <a:txBody>
                    <a:bodyPr/>
                    <a:lstStyle/>
                    <a:p>
                      <a:r>
                        <a:rPr lang="ru-RU" sz="1400" dirty="0" smtClean="0"/>
                        <a:t> </a:t>
                      </a:r>
                      <a:r>
                        <a:rPr lang="ru-RU" sz="1400" dirty="0" smtClean="0">
                          <a:solidFill>
                            <a:sysClr val="windowText" lastClr="000000"/>
                          </a:solidFill>
                        </a:rPr>
                        <a:t>Исполнение</a:t>
                      </a:r>
                      <a:endParaRPr lang="ru-RU" sz="1400" dirty="0">
                        <a:solidFill>
                          <a:sysClr val="windowText" lastClr="000000"/>
                        </a:solidFill>
                      </a:endParaRPr>
                    </a:p>
                  </a:txBody>
                  <a:tcPr>
                    <a:solidFill>
                      <a:schemeClr val="accent5">
                        <a:lumMod val="40000"/>
                        <a:lumOff val="60000"/>
                      </a:schemeClr>
                    </a:solidFill>
                  </a:tcPr>
                </a:tc>
              </a:tr>
              <a:tr h="491463">
                <a:tc>
                  <a:txBody>
                    <a:bodyPr/>
                    <a:lstStyle/>
                    <a:p>
                      <a:r>
                        <a:rPr lang="ru-RU" sz="1200" dirty="0" smtClean="0">
                          <a:solidFill>
                            <a:sysClr val="windowText" lastClr="000000"/>
                          </a:solidFill>
                          <a:latin typeface="+mn-lt"/>
                        </a:rPr>
                        <a:t>5а</a:t>
                      </a:r>
                      <a:endParaRPr lang="ru-RU" sz="12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ru-RU" sz="1200" b="0" kern="1200" dirty="0" smtClean="0">
                          <a:solidFill>
                            <a:schemeClr val="dk1"/>
                          </a:solidFill>
                          <a:latin typeface="+mn-lt"/>
                          <a:ea typeface="+mn-ea"/>
                          <a:cs typeface="+mn-cs"/>
                        </a:rPr>
                        <a:t>Малосердобинцы – участники Афганской войны .</a:t>
                      </a:r>
                      <a:r>
                        <a:rPr lang="ru-RU" sz="1200" kern="1200" dirty="0" smtClean="0">
                          <a:solidFill>
                            <a:schemeClr val="dk1"/>
                          </a:solidFill>
                          <a:latin typeface="+mn-lt"/>
                          <a:ea typeface="+mn-ea"/>
                          <a:cs typeface="+mn-cs"/>
                        </a:rPr>
                        <a:t> </a:t>
                      </a:r>
                    </a:p>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ru-RU" sz="1200" kern="1200" dirty="0" smtClean="0">
                          <a:solidFill>
                            <a:schemeClr val="dk1"/>
                          </a:solidFill>
                          <a:latin typeface="+mn-lt"/>
                          <a:ea typeface="+mn-ea"/>
                          <a:cs typeface="+mn-cs"/>
                        </a:rPr>
                        <a:t>К 80-летию Пензенской области.</a:t>
                      </a: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kern="1200" dirty="0" smtClean="0">
                          <a:solidFill>
                            <a:schemeClr val="dk1"/>
                          </a:solidFill>
                          <a:latin typeface="+mn-lt"/>
                          <a:ea typeface="+mn-ea"/>
                          <a:cs typeface="+mn-cs"/>
                        </a:rPr>
                        <a:t>1.03.19</a:t>
                      </a:r>
                    </a:p>
                    <a:p>
                      <a:pPr algn="ctr">
                        <a:lnSpc>
                          <a:spcPct val="115000"/>
                        </a:lnSpc>
                        <a:spcAft>
                          <a:spcPts val="0"/>
                        </a:spcAft>
                      </a:pPr>
                      <a:r>
                        <a:rPr lang="ru-RU" sz="1200" kern="1200" dirty="0" smtClean="0">
                          <a:solidFill>
                            <a:schemeClr val="dk1"/>
                          </a:solidFill>
                          <a:latin typeface="+mn-lt"/>
                          <a:ea typeface="+mn-ea"/>
                          <a:cs typeface="+mn-cs"/>
                        </a:rPr>
                        <a:t>16.04.19</a:t>
                      </a: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b="0" dirty="0" smtClean="0">
                          <a:solidFill>
                            <a:sysClr val="windowText" lastClr="000000"/>
                          </a:solidFill>
                          <a:latin typeface="+mn-lt"/>
                          <a:cs typeface="Times New Roman" pitchFamily="18" charset="0"/>
                        </a:rPr>
                        <a:t>-</a:t>
                      </a:r>
                    </a:p>
                    <a:p>
                      <a:r>
                        <a:rPr lang="ru-RU" sz="1200" b="0" dirty="0" smtClean="0">
                          <a:solidFill>
                            <a:sysClr val="windowText" lastClr="000000"/>
                          </a:solidFill>
                          <a:latin typeface="+mn-lt"/>
                          <a:cs typeface="Times New Roman" pitchFamily="18" charset="0"/>
                        </a:rPr>
                        <a:t>-</a:t>
                      </a:r>
                      <a:endParaRPr lang="ru-RU" sz="1200" b="0" dirty="0">
                        <a:solidFill>
                          <a:sysClr val="windowText" lastClr="000000"/>
                        </a:solidFill>
                        <a:latin typeface="+mn-lt"/>
                        <a:cs typeface="Times New Roman" pitchFamily="18" charset="0"/>
                      </a:endParaRPr>
                    </a:p>
                  </a:txBody>
                  <a:tcPr>
                    <a:solidFill>
                      <a:schemeClr val="accent5">
                        <a:lumMod val="40000"/>
                        <a:lumOff val="60000"/>
                      </a:schemeClr>
                    </a:solidFill>
                  </a:tcPr>
                </a:tc>
              </a:tr>
              <a:tr h="491463">
                <a:tc>
                  <a:txBody>
                    <a:bodyPr/>
                    <a:lstStyle/>
                    <a:p>
                      <a:r>
                        <a:rPr lang="ru-RU" sz="1200" dirty="0" smtClean="0">
                          <a:solidFill>
                            <a:sysClr val="windowText" lastClr="000000"/>
                          </a:solidFill>
                          <a:latin typeface="+mn-lt"/>
                        </a:rPr>
                        <a:t>5б</a:t>
                      </a:r>
                      <a:endParaRPr lang="ru-RU" sz="12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dk1"/>
                          </a:solidFill>
                          <a:latin typeface="+mn-lt"/>
                          <a:ea typeface="+mn-ea"/>
                          <a:cs typeface="+mn-cs"/>
                        </a:rPr>
                        <a:t>К 80-летию Пензенской области.</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kern="1200" dirty="0" smtClean="0">
                          <a:solidFill>
                            <a:schemeClr val="dk1"/>
                          </a:solidFill>
                          <a:latin typeface="+mn-lt"/>
                          <a:ea typeface="+mn-ea"/>
                          <a:cs typeface="+mn-cs"/>
                        </a:rPr>
                        <a:t>Лидия Русланова и</a:t>
                      </a:r>
                      <a:r>
                        <a:rPr lang="ru-RU" sz="1200" b="0" kern="1200" baseline="0" dirty="0" smtClean="0">
                          <a:solidFill>
                            <a:schemeClr val="dk1"/>
                          </a:solidFill>
                          <a:latin typeface="+mn-lt"/>
                          <a:ea typeface="+mn-ea"/>
                          <a:cs typeface="+mn-cs"/>
                        </a:rPr>
                        <a:t> фронтовые песни.</a:t>
                      </a:r>
                      <a:endParaRPr lang="ru-RU" sz="1200" b="0" dirty="0">
                        <a:solidFill>
                          <a:sysClr val="windowText" lastClr="000000"/>
                        </a:solidFill>
                        <a:latin typeface="+mn-lt"/>
                      </a:endParaRPr>
                    </a:p>
                  </a:txBody>
                  <a:tcPr>
                    <a:solidFill>
                      <a:schemeClr val="accent2">
                        <a:lumMod val="40000"/>
                        <a:lumOff val="60000"/>
                      </a:schemeClr>
                    </a:solidFill>
                  </a:tcPr>
                </a:tc>
                <a:tc>
                  <a:txBody>
                    <a:bodyPr/>
                    <a:lstStyle/>
                    <a:p>
                      <a:pPr algn="ctr"/>
                      <a:r>
                        <a:rPr lang="ru-RU" sz="1200" dirty="0" smtClean="0">
                          <a:solidFill>
                            <a:sysClr val="windowText" lastClr="000000"/>
                          </a:solidFill>
                          <a:latin typeface="+mn-lt"/>
                        </a:rPr>
                        <a:t>15.01.19</a:t>
                      </a:r>
                    </a:p>
                    <a:p>
                      <a:pPr algn="ctr"/>
                      <a:r>
                        <a:rPr lang="ru-RU" sz="1200" dirty="0" smtClean="0">
                          <a:solidFill>
                            <a:sysClr val="windowText" lastClr="000000"/>
                          </a:solidFill>
                          <a:latin typeface="+mn-lt"/>
                        </a:rPr>
                        <a:t>июнь</a:t>
                      </a:r>
                    </a:p>
                    <a:p>
                      <a:pPr algn="ctr"/>
                      <a:endParaRPr lang="ru-RU" sz="1200" dirty="0">
                        <a:solidFill>
                          <a:sysClr val="windowText" lastClr="000000"/>
                        </a:solidFill>
                        <a:latin typeface="+mn-lt"/>
                      </a:endParaRPr>
                    </a:p>
                  </a:txBody>
                  <a:tcPr>
                    <a:solidFill>
                      <a:schemeClr val="accent2">
                        <a:lumMod val="40000"/>
                        <a:lumOff val="60000"/>
                      </a:schemeClr>
                    </a:solidFill>
                  </a:tcPr>
                </a:tc>
                <a:tc>
                  <a:txBody>
                    <a:bodyPr/>
                    <a:lstStyle/>
                    <a:p>
                      <a:r>
                        <a:rPr lang="ru-RU" sz="1200" kern="1200" dirty="0" smtClean="0">
                          <a:solidFill>
                            <a:schemeClr val="dk1"/>
                          </a:solidFill>
                          <a:latin typeface="+mn-lt"/>
                          <a:ea typeface="+mn-ea"/>
                          <a:cs typeface="+mn-cs"/>
                        </a:rPr>
                        <a:t>18 января </a:t>
                      </a:r>
                    </a:p>
                    <a:p>
                      <a:r>
                        <a:rPr lang="ru-RU" sz="1200" kern="1200" dirty="0" smtClean="0">
                          <a:solidFill>
                            <a:schemeClr val="dk1"/>
                          </a:solidFill>
                          <a:latin typeface="+mn-lt"/>
                          <a:ea typeface="+mn-ea"/>
                          <a:cs typeface="+mn-cs"/>
                        </a:rPr>
                        <a:t>июнь</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491463">
                <a:tc>
                  <a:txBody>
                    <a:bodyPr/>
                    <a:lstStyle/>
                    <a:p>
                      <a:r>
                        <a:rPr lang="ru-RU" sz="1200" dirty="0" smtClean="0">
                          <a:solidFill>
                            <a:sysClr val="windowText" lastClr="000000"/>
                          </a:solidFill>
                          <a:latin typeface="+mn-lt"/>
                        </a:rPr>
                        <a:t>6а</a:t>
                      </a:r>
                      <a:endParaRPr lang="ru-RU" sz="12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kern="1200" dirty="0" smtClean="0">
                          <a:solidFill>
                            <a:schemeClr val="dk1"/>
                          </a:solidFill>
                          <a:latin typeface="+mn-lt"/>
                          <a:ea typeface="+mn-ea"/>
                          <a:cs typeface="+mn-cs"/>
                        </a:rPr>
                        <a:t>Малосердобинцы – участники Афганской войны .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dk1"/>
                          </a:solidFill>
                          <a:latin typeface="+mn-lt"/>
                          <a:ea typeface="+mn-ea"/>
                          <a:cs typeface="+mn-cs"/>
                        </a:rPr>
                        <a:t>За ратный подвиг – награды Родины.</a:t>
                      </a:r>
                      <a:endParaRPr lang="ru-RU" sz="1200" b="0" dirty="0" smtClean="0">
                        <a:solidFill>
                          <a:sysClr val="windowText" lastClr="000000"/>
                        </a:solidFill>
                        <a:latin typeface="+mn-lt"/>
                      </a:endParaRPr>
                    </a:p>
                    <a:p>
                      <a:pPr marL="0" marR="0" indent="0" algn="l" defTabSz="914400" rtl="0" eaLnBrk="1" fontAlgn="auto" latinLnBrk="0" hangingPunct="1">
                        <a:lnSpc>
                          <a:spcPct val="100000"/>
                        </a:lnSpc>
                        <a:spcBef>
                          <a:spcPts val="0"/>
                        </a:spcBef>
                        <a:spcAft>
                          <a:spcPts val="0"/>
                        </a:spcAft>
                        <a:buClrTx/>
                        <a:buSzTx/>
                        <a:buFont typeface="Arial" pitchFamily="34" charset="0"/>
                        <a:buNone/>
                        <a:tabLst/>
                        <a:defRPr/>
                      </a:pPr>
                      <a:endParaRPr lang="ru-RU" sz="1200" b="0" kern="1200" dirty="0" smtClean="0">
                        <a:solidFill>
                          <a:schemeClr val="dk1"/>
                        </a:solidFill>
                        <a:latin typeface="+mn-lt"/>
                        <a:ea typeface="+mn-ea"/>
                        <a:cs typeface="+mn-cs"/>
                      </a:endParaRPr>
                    </a:p>
                  </a:txBody>
                  <a:tcPr>
                    <a:solidFill>
                      <a:schemeClr val="accent2">
                        <a:lumMod val="40000"/>
                        <a:lumOff val="60000"/>
                      </a:schemeClr>
                    </a:solidFill>
                  </a:tcPr>
                </a:tc>
                <a:tc>
                  <a:txBody>
                    <a:bodyPr/>
                    <a:lstStyle/>
                    <a:p>
                      <a:pPr algn="ctr"/>
                      <a:r>
                        <a:rPr lang="ru-RU" sz="1200" dirty="0" smtClean="0">
                          <a:solidFill>
                            <a:sysClr val="windowText" lastClr="000000"/>
                          </a:solidFill>
                          <a:latin typeface="+mn-lt"/>
                        </a:rPr>
                        <a:t>19.02.19</a:t>
                      </a:r>
                    </a:p>
                    <a:p>
                      <a:pPr algn="ctr"/>
                      <a:r>
                        <a:rPr lang="ru-RU" sz="1200" dirty="0" smtClean="0">
                          <a:solidFill>
                            <a:sysClr val="windowText" lastClr="000000"/>
                          </a:solidFill>
                          <a:latin typeface="+mn-lt"/>
                        </a:rPr>
                        <a:t>июнь</a:t>
                      </a:r>
                    </a:p>
                  </a:txBody>
                  <a:tcPr>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a:t>
                      </a:r>
                    </a:p>
                    <a:p>
                      <a:r>
                        <a:rPr lang="ru-RU" sz="1200" dirty="0" smtClean="0">
                          <a:solidFill>
                            <a:sysClr val="windowText" lastClr="000000"/>
                          </a:solidFill>
                          <a:latin typeface="+mn-lt"/>
                          <a:cs typeface="Times New Roman" pitchFamily="18" charset="0"/>
                        </a:rPr>
                        <a:t>июнь</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491463">
                <a:tc>
                  <a:txBody>
                    <a:bodyPr/>
                    <a:lstStyle/>
                    <a:p>
                      <a:r>
                        <a:rPr lang="ru-RU" sz="1200" dirty="0" smtClean="0">
                          <a:solidFill>
                            <a:sysClr val="windowText" lastClr="000000"/>
                          </a:solidFill>
                          <a:latin typeface="+mn-lt"/>
                        </a:rPr>
                        <a:t>6б</a:t>
                      </a:r>
                      <a:endParaRPr lang="ru-RU" sz="12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kern="1200" dirty="0" smtClean="0">
                          <a:solidFill>
                            <a:schemeClr val="dk1"/>
                          </a:solidFill>
                          <a:latin typeface="+mn-lt"/>
                          <a:ea typeface="+mn-ea"/>
                          <a:cs typeface="+mn-cs"/>
                        </a:rPr>
                        <a:t>Малосердобинцы – участники Афганской войны .</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kern="1200" dirty="0" smtClean="0">
                          <a:solidFill>
                            <a:schemeClr val="dk1"/>
                          </a:solidFill>
                          <a:latin typeface="+mn-lt"/>
                          <a:ea typeface="+mn-ea"/>
                          <a:cs typeface="+mn-cs"/>
                        </a:rPr>
                        <a:t>За ратный подвиг – награды Родины.</a:t>
                      </a:r>
                      <a:endParaRPr lang="ru-RU" sz="1200" b="0" dirty="0" smtClean="0">
                        <a:solidFill>
                          <a:sysClr val="windowText" lastClr="000000"/>
                        </a:solidFill>
                        <a:latin typeface="+mn-lt"/>
                      </a:endParaRPr>
                    </a:p>
                  </a:txBody>
                  <a:tcPr>
                    <a:solidFill>
                      <a:schemeClr val="accent2">
                        <a:lumMod val="40000"/>
                        <a:lumOff val="60000"/>
                      </a:schemeClr>
                    </a:solidFill>
                  </a:tcPr>
                </a:tc>
                <a:tc>
                  <a:txBody>
                    <a:bodyPr/>
                    <a:lstStyle/>
                    <a:p>
                      <a:pPr algn="ctr"/>
                      <a:r>
                        <a:rPr lang="ru-RU" sz="1200" kern="1200" dirty="0" smtClean="0">
                          <a:solidFill>
                            <a:schemeClr val="dk1"/>
                          </a:solidFill>
                          <a:latin typeface="+mn-lt"/>
                          <a:ea typeface="+mn-ea"/>
                          <a:cs typeface="+mn-cs"/>
                        </a:rPr>
                        <a:t>22.02.19</a:t>
                      </a:r>
                    </a:p>
                    <a:p>
                      <a:pPr algn="ctr"/>
                      <a:r>
                        <a:rPr lang="ru-RU" sz="1200" kern="1200" dirty="0" smtClean="0">
                          <a:solidFill>
                            <a:schemeClr val="dk1"/>
                          </a:solidFill>
                          <a:latin typeface="+mn-lt"/>
                          <a:ea typeface="+mn-ea"/>
                          <a:cs typeface="+mn-cs"/>
                        </a:rPr>
                        <a:t>23.04.19</a:t>
                      </a:r>
                      <a:endParaRPr lang="ru-RU" sz="1200" dirty="0">
                        <a:solidFill>
                          <a:sysClr val="windowText" lastClr="000000"/>
                        </a:solidFill>
                        <a:latin typeface="+mn-lt"/>
                      </a:endParaRPr>
                    </a:p>
                  </a:txBody>
                  <a:tcPr>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11 апреля</a:t>
                      </a:r>
                    </a:p>
                    <a:p>
                      <a:r>
                        <a:rPr lang="ru-RU" sz="1200" dirty="0" smtClean="0">
                          <a:solidFill>
                            <a:sysClr val="windowText" lastClr="000000"/>
                          </a:solidFill>
                          <a:latin typeface="+mn-lt"/>
                          <a:cs typeface="Times New Roman" pitchFamily="18" charset="0"/>
                        </a:rPr>
                        <a:t>июнь</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491463">
                <a:tc>
                  <a:txBody>
                    <a:bodyPr/>
                    <a:lstStyle/>
                    <a:p>
                      <a:r>
                        <a:rPr lang="ru-RU" sz="1200" dirty="0" smtClean="0">
                          <a:solidFill>
                            <a:sysClr val="windowText" lastClr="000000"/>
                          </a:solidFill>
                          <a:latin typeface="+mn-lt"/>
                        </a:rPr>
                        <a:t>7а</a:t>
                      </a:r>
                      <a:endParaRPr lang="ru-RU" sz="12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200" b="0" kern="1200" dirty="0" smtClean="0">
                          <a:solidFill>
                            <a:schemeClr val="dk1"/>
                          </a:solidFill>
                          <a:latin typeface="+mn-lt"/>
                          <a:ea typeface="+mn-ea"/>
                          <a:cs typeface="+mn-cs"/>
                        </a:rPr>
                        <a:t>Малосердобинцы- участники битвы под Ленинградом.</a:t>
                      </a:r>
                      <a:endParaRPr lang="ru-RU" sz="1200" b="0" dirty="0">
                        <a:solidFill>
                          <a:sysClr val="windowText" lastClr="000000"/>
                        </a:solidFill>
                        <a:latin typeface="+mn-lt"/>
                      </a:endParaRPr>
                    </a:p>
                  </a:txBody>
                  <a:tcPr>
                    <a:solidFill>
                      <a:schemeClr val="accent2">
                        <a:lumMod val="40000"/>
                        <a:lumOff val="6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sz="1200" kern="1200" dirty="0" smtClean="0">
                          <a:solidFill>
                            <a:schemeClr val="dk1"/>
                          </a:solidFill>
                          <a:latin typeface="+mn-lt"/>
                          <a:ea typeface="+mn-ea"/>
                          <a:cs typeface="+mn-cs"/>
                        </a:rPr>
                        <a:t>15.01.19</a:t>
                      </a:r>
                    </a:p>
                    <a:p>
                      <a:pPr marL="0" marR="0" indent="0" algn="ctr" defTabSz="914400" rtl="0" eaLnBrk="1" fontAlgn="auto" latinLnBrk="0" hangingPunct="1">
                        <a:lnSpc>
                          <a:spcPct val="100000"/>
                        </a:lnSpc>
                        <a:spcBef>
                          <a:spcPts val="0"/>
                        </a:spcBef>
                        <a:spcAft>
                          <a:spcPts val="0"/>
                        </a:spcAft>
                        <a:buClrTx/>
                        <a:buSzTx/>
                        <a:buFontTx/>
                        <a:buNone/>
                        <a:tabLst/>
                        <a:defRPr/>
                      </a:pPr>
                      <a:endParaRPr lang="ru-RU" sz="1200" b="0" kern="1200" dirty="0" smtClean="0">
                        <a:solidFill>
                          <a:schemeClr val="dk1"/>
                        </a:solidFill>
                        <a:latin typeface="+mn-lt"/>
                        <a:ea typeface="+mn-ea"/>
                        <a:cs typeface="+mn-cs"/>
                      </a:endParaRPr>
                    </a:p>
                  </a:txBody>
                  <a:tcPr>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451773">
                <a:tc>
                  <a:txBody>
                    <a:bodyPr/>
                    <a:lstStyle/>
                    <a:p>
                      <a:r>
                        <a:rPr lang="ru-RU" sz="1200" dirty="0" smtClean="0">
                          <a:solidFill>
                            <a:sysClr val="windowText" lastClr="000000"/>
                          </a:solidFill>
                          <a:latin typeface="+mn-lt"/>
                        </a:rPr>
                        <a:t>7б</a:t>
                      </a:r>
                      <a:endParaRPr lang="ru-RU" sz="1200" dirty="0">
                        <a:solidFill>
                          <a:sysClr val="windowText" lastClr="000000"/>
                        </a:solidFill>
                        <a:latin typeface="+mn-lt"/>
                      </a:endParaRPr>
                    </a:p>
                  </a:txBody>
                  <a:tcPr>
                    <a:solidFill>
                      <a:schemeClr val="accent1">
                        <a:lumMod val="20000"/>
                        <a:lumOff val="80000"/>
                      </a:schemeClr>
                    </a:solidFill>
                  </a:tcPr>
                </a:tc>
                <a:tc>
                  <a:txBody>
                    <a:bodyPr/>
                    <a:lstStyle/>
                    <a:p>
                      <a:pPr>
                        <a:lnSpc>
                          <a:spcPct val="115000"/>
                        </a:lnSpc>
                        <a:spcAft>
                          <a:spcPts val="0"/>
                        </a:spcAft>
                      </a:pPr>
                      <a:r>
                        <a:rPr lang="ru-RU" sz="1200" b="0" kern="1200" dirty="0" smtClean="0">
                          <a:solidFill>
                            <a:schemeClr val="dk1"/>
                          </a:solidFill>
                          <a:latin typeface="+mn-lt"/>
                          <a:ea typeface="+mn-ea"/>
                          <a:cs typeface="+mn-cs"/>
                        </a:rPr>
                        <a:t>Малосердобинцы- участники битвы под Ленинградом.</a:t>
                      </a:r>
                      <a:endParaRPr lang="ru-RU" sz="1200" b="0" dirty="0">
                        <a:latin typeface="+mn-lt"/>
                        <a:ea typeface="Calibri"/>
                        <a:cs typeface="Times New Roman"/>
                      </a:endParaRPr>
                    </a:p>
                  </a:txBody>
                  <a:tcPr marL="68580" marR="68580" marT="0" marB="0">
                    <a:solidFill>
                      <a:schemeClr val="accent2">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200" kern="1200" dirty="0" smtClean="0">
                          <a:solidFill>
                            <a:schemeClr val="dk1"/>
                          </a:solidFill>
                          <a:latin typeface="+mn-lt"/>
                          <a:ea typeface="+mn-ea"/>
                          <a:cs typeface="+mn-cs"/>
                        </a:rPr>
                        <a:t>18.01.19</a:t>
                      </a:r>
                    </a:p>
                    <a:p>
                      <a:pPr algn="ctr">
                        <a:lnSpc>
                          <a:spcPct val="115000"/>
                        </a:lnSpc>
                        <a:spcAft>
                          <a:spcPts val="0"/>
                        </a:spcAft>
                      </a:pPr>
                      <a:endParaRPr lang="ru-RU" sz="12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15 января</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r h="451773">
                <a:tc>
                  <a:txBody>
                    <a:bodyPr/>
                    <a:lstStyle/>
                    <a:p>
                      <a:r>
                        <a:rPr lang="ru-RU" sz="1200" dirty="0" smtClean="0">
                          <a:solidFill>
                            <a:sysClr val="windowText" lastClr="000000"/>
                          </a:solidFill>
                          <a:latin typeface="+mn-lt"/>
                        </a:rPr>
                        <a:t>8</a:t>
                      </a:r>
                      <a:endParaRPr lang="ru-RU" sz="12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ru-RU" sz="1200" b="0" kern="1200" dirty="0" smtClean="0">
                          <a:solidFill>
                            <a:schemeClr val="dk1"/>
                          </a:solidFill>
                          <a:latin typeface="+mn-lt"/>
                          <a:ea typeface="+mn-ea"/>
                          <a:cs typeface="+mn-cs"/>
                        </a:rPr>
                        <a:t>Малосердобинцы- участники битвы под Ленинградом.</a:t>
                      </a:r>
                      <a:r>
                        <a:rPr lang="ru-RU" sz="1200" kern="1200" dirty="0" smtClean="0">
                          <a:solidFill>
                            <a:schemeClr val="dk1"/>
                          </a:solidFill>
                          <a:latin typeface="+mn-lt"/>
                          <a:ea typeface="+mn-ea"/>
                          <a:cs typeface="+mn-cs"/>
                        </a:rPr>
                        <a:t> </a:t>
                      </a: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200" dirty="0" smtClean="0">
                          <a:latin typeface="+mn-lt"/>
                          <a:ea typeface="Calibri"/>
                          <a:cs typeface="Times New Roman"/>
                        </a:rPr>
                        <a:t>23.01</a:t>
                      </a:r>
                      <a:r>
                        <a:rPr lang="ru-RU" sz="1200" dirty="0">
                          <a:latin typeface="+mn-lt"/>
                          <a:ea typeface="Calibri"/>
                          <a:cs typeface="Times New Roman"/>
                        </a:rPr>
                        <a:t>. </a:t>
                      </a:r>
                      <a:r>
                        <a:rPr lang="ru-RU" sz="1200" dirty="0" smtClean="0">
                          <a:latin typeface="+mn-lt"/>
                          <a:ea typeface="Calibri"/>
                          <a:cs typeface="Times New Roman"/>
                        </a:rPr>
                        <a:t>19</a:t>
                      </a:r>
                    </a:p>
                    <a:p>
                      <a:pPr algn="ctr">
                        <a:lnSpc>
                          <a:spcPct val="115000"/>
                        </a:lnSpc>
                        <a:spcAft>
                          <a:spcPts val="0"/>
                        </a:spcAft>
                      </a:pPr>
                      <a:endParaRPr lang="ru-RU" sz="1200" dirty="0" smtClean="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200" dirty="0" smtClean="0">
                          <a:solidFill>
                            <a:sysClr val="windowText" lastClr="000000"/>
                          </a:solidFill>
                          <a:latin typeface="+mn-lt"/>
                          <a:cs typeface="Times New Roman" pitchFamily="18" charset="0"/>
                        </a:rPr>
                        <a:t>-</a:t>
                      </a:r>
                      <a:endParaRPr lang="ru-RU" sz="1200" dirty="0">
                        <a:solidFill>
                          <a:sysClr val="windowText" lastClr="000000"/>
                        </a:solidFill>
                        <a:latin typeface="+mn-lt"/>
                        <a:cs typeface="Times New Roman" pitchFamily="18" charset="0"/>
                      </a:endParaRPr>
                    </a:p>
                  </a:txBody>
                  <a:tcPr>
                    <a:solidFill>
                      <a:schemeClr val="accent5">
                        <a:lumMod val="40000"/>
                        <a:lumOff val="60000"/>
                      </a:schemeClr>
                    </a:solidFill>
                  </a:tcPr>
                </a:tc>
              </a:tr>
            </a:tbl>
          </a:graphicData>
        </a:graphic>
      </p:graphicFrame>
      <p:sp>
        <p:nvSpPr>
          <p:cNvPr id="3" name="Прямоугольник 2"/>
          <p:cNvSpPr/>
          <p:nvPr/>
        </p:nvSpPr>
        <p:spPr>
          <a:xfrm>
            <a:off x="1691680" y="188640"/>
            <a:ext cx="5472608"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Реализация календарного плана экскурсий </a:t>
            </a:r>
          </a:p>
          <a:p>
            <a:pPr algn="ctr"/>
            <a:r>
              <a:rPr lang="ru-RU" b="1" dirty="0" smtClean="0"/>
              <a:t>в районный краеведческий музей</a:t>
            </a:r>
          </a:p>
          <a:p>
            <a:pPr algn="ctr"/>
            <a:r>
              <a:rPr lang="ru-RU" b="1" dirty="0" smtClean="0"/>
              <a:t>  во 2 полугодии 2018-19</a:t>
            </a:r>
            <a:endParaRPr lang="ru-RU" b="1"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60" name="Picture 4" descr="J:\сайт 2018-19\7-март\Культурная суббота\экскурсия история улиц\20190314_151416.jpg"/>
          <p:cNvPicPr>
            <a:picLocks noChangeAspect="1" noChangeArrowheads="1"/>
          </p:cNvPicPr>
          <p:nvPr/>
        </p:nvPicPr>
        <p:blipFill>
          <a:blip r:embed="rId2" cstate="email">
            <a:lum bright="20000" contrast="20000"/>
          </a:blip>
          <a:srcRect/>
          <a:stretch>
            <a:fillRect/>
          </a:stretch>
        </p:blipFill>
        <p:spPr bwMode="auto">
          <a:xfrm>
            <a:off x="1115616" y="2216968"/>
            <a:ext cx="2782806" cy="4641032"/>
          </a:xfrm>
          <a:prstGeom prst="rect">
            <a:avLst/>
          </a:prstGeom>
          <a:noFill/>
        </p:spPr>
      </p:pic>
      <p:sp>
        <p:nvSpPr>
          <p:cNvPr id="45057" name="Rectangle 1"/>
          <p:cNvSpPr>
            <a:spLocks noChangeArrowheads="1"/>
          </p:cNvSpPr>
          <p:nvPr/>
        </p:nvSpPr>
        <p:spPr bwMode="auto">
          <a:xfrm>
            <a:off x="5652120" y="404664"/>
            <a:ext cx="3275856" cy="4185761"/>
          </a:xfrm>
          <a:prstGeom prst="rect">
            <a:avLst/>
          </a:prstGeom>
          <a:solidFill>
            <a:schemeClr val="bg1"/>
          </a:solid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История улицы Ленинской</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a:t>
            </a:r>
            <a:endParaRPr kumimoji="0" lang="ru-RU"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На занятиях краеведческого кружка «Тропинка» ребята начали изучать историю улиц села. Первой стала улица Ленинская, так как на ней расположен наш  лицей. В альбомах «История улиц»  из фондов школьного музея ребята узнали о старом названии улицы, о жителях улицы.</a:t>
            </a:r>
            <a:br>
              <a:rPr kumimoji="0" lang="ru-RU" sz="1400" b="0" i="0" u="none" strike="noStrike" cap="none" normalizeH="0" baseline="0" dirty="0" smtClean="0">
                <a:ln>
                  <a:noFill/>
                </a:ln>
                <a:solidFill>
                  <a:schemeClr val="tx1"/>
                </a:solidFill>
                <a:effectLst/>
                <a:ea typeface="Calibri" pitchFamily="34" charset="0"/>
                <a:cs typeface="Times New Roman" pitchFamily="18" charset="0"/>
              </a:rPr>
            </a:b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А потом члены кружка отправились на экскурсию по улице Ленинской. Экскурсия началась со здания Дома Советов (в народе «Красная школа»). В ходе экскурсии  юные краеведы фотографировали интересные объекты улицы  (старинный дом – пятистенок), высокую ель, магазин, БТР. Экскурсия завершилась визитом  в Дом детского творчества.</a:t>
            </a:r>
            <a:endParaRPr kumimoji="0" lang="ru-RU" sz="1400" b="0" i="0" u="none" strike="noStrike" cap="none" normalizeH="0" baseline="0" dirty="0" smtClean="0">
              <a:ln>
                <a:noFill/>
              </a:ln>
              <a:solidFill>
                <a:schemeClr val="tx1"/>
              </a:solidFill>
              <a:effectLst/>
              <a:cs typeface="Arial" pitchFamily="34" charset="0"/>
            </a:endParaRPr>
          </a:p>
        </p:txBody>
      </p:sp>
      <p:pic>
        <p:nvPicPr>
          <p:cNvPr id="45058" name="Picture 2" descr="J:\сайт 2018-19\7-март\Культурная суббота\экскурсия история улиц\20190314_145018.jpg"/>
          <p:cNvPicPr>
            <a:picLocks noChangeAspect="1" noChangeArrowheads="1"/>
          </p:cNvPicPr>
          <p:nvPr/>
        </p:nvPicPr>
        <p:blipFill>
          <a:blip r:embed="rId3" cstate="email"/>
          <a:srcRect/>
          <a:stretch>
            <a:fillRect/>
          </a:stretch>
        </p:blipFill>
        <p:spPr bwMode="auto">
          <a:xfrm>
            <a:off x="323528" y="188640"/>
            <a:ext cx="5236840" cy="3140058"/>
          </a:xfrm>
          <a:prstGeom prst="rect">
            <a:avLst/>
          </a:prstGeom>
          <a:noFill/>
        </p:spPr>
      </p:pic>
      <p:pic>
        <p:nvPicPr>
          <p:cNvPr id="45059" name="Picture 3" descr="J:\сайт 2018-19\7-март\Культурная суббота\экскурсия история улиц\20190314_150550.jpg"/>
          <p:cNvPicPr>
            <a:picLocks noChangeAspect="1" noChangeArrowheads="1"/>
          </p:cNvPicPr>
          <p:nvPr/>
        </p:nvPicPr>
        <p:blipFill>
          <a:blip r:embed="rId4" cstate="email"/>
          <a:srcRect/>
          <a:stretch>
            <a:fillRect/>
          </a:stretch>
        </p:blipFill>
        <p:spPr bwMode="auto">
          <a:xfrm>
            <a:off x="5220072" y="4609679"/>
            <a:ext cx="3744416" cy="2248321"/>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1"/>
          <p:cNvSpPr>
            <a:spLocks noChangeArrowheads="1"/>
          </p:cNvSpPr>
          <p:nvPr/>
        </p:nvSpPr>
        <p:spPr bwMode="auto">
          <a:xfrm>
            <a:off x="5076056" y="0"/>
            <a:ext cx="3779912" cy="3970318"/>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Calibri" pitchFamily="34" charset="0"/>
                <a:cs typeface="Times New Roman" pitchFamily="18" charset="0"/>
              </a:rPr>
              <a:t>26 марта </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группа школьников , посещающих пришкольный оздоровительный лагерь, посетила</a:t>
            </a:r>
            <a:r>
              <a:rPr kumimoji="0" lang="ru-RU" sz="1400" b="1" i="0" u="none" strike="noStrike" cap="none" normalizeH="0" baseline="0" dirty="0" smtClean="0">
                <a:ln>
                  <a:noFill/>
                </a:ln>
                <a:solidFill>
                  <a:schemeClr val="tx1"/>
                </a:solidFill>
                <a:effectLst/>
                <a:ea typeface="Calibri" pitchFamily="34" charset="0"/>
                <a:cs typeface="Times New Roman" pitchFamily="18" charset="0"/>
              </a:rPr>
              <a:t> </a:t>
            </a:r>
            <a:endParaRPr kumimoji="0" lang="ru-RU"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Calibri" pitchFamily="34" charset="0"/>
                <a:cs typeface="Times New Roman" pitchFamily="18" charset="0"/>
              </a:rPr>
              <a:t>музей братьев Мозжухиных в селе Кондоль Пензенского района. Гостям музея была представлена    экспозиция   фотографий   о жизни и  творчестве братьев  Мозжухиных, материалы об их  творческой деятельности, показан фильм с участием Ивана </a:t>
            </a:r>
            <a:r>
              <a:rPr kumimoji="0" lang="ru-RU" sz="1400" b="0" i="0" u="none" strike="noStrike" cap="none" normalizeH="0" baseline="0" dirty="0" err="1" smtClean="0">
                <a:ln>
                  <a:noFill/>
                </a:ln>
                <a:solidFill>
                  <a:schemeClr val="tx1"/>
                </a:solidFill>
                <a:effectLst/>
                <a:ea typeface="Calibri" pitchFamily="34" charset="0"/>
                <a:cs typeface="Times New Roman" pitchFamily="18" charset="0"/>
              </a:rPr>
              <a:t>Мозжухина</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(немое кино). Ребята с интересом рассматривали  мемориальные вещи из дома, увидели  старые афиши,  услышали голос  певца  А. </a:t>
            </a:r>
            <a:r>
              <a:rPr kumimoji="0" lang="ru-RU" sz="1400" b="0" i="0" u="none" strike="noStrike" cap="none" normalizeH="0" baseline="0" dirty="0" err="1" smtClean="0">
                <a:ln>
                  <a:noFill/>
                </a:ln>
                <a:solidFill>
                  <a:schemeClr val="tx1"/>
                </a:solidFill>
                <a:effectLst/>
                <a:ea typeface="Calibri" pitchFamily="34" charset="0"/>
                <a:cs typeface="Times New Roman" pitchFamily="18" charset="0"/>
              </a:rPr>
              <a:t>Мозжухина</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Заключительным моментом экскурсии стало традиционное угощение гостей  </a:t>
            </a:r>
            <a:r>
              <a:rPr kumimoji="0" lang="ru-RU" sz="1400" b="0" i="0" u="none" strike="noStrike" cap="none" normalizeH="0" baseline="0" dirty="0" err="1" smtClean="0">
                <a:ln>
                  <a:noFill/>
                </a:ln>
                <a:solidFill>
                  <a:schemeClr val="tx1"/>
                </a:solidFill>
                <a:effectLst/>
                <a:ea typeface="Calibri" pitchFamily="34" charset="0"/>
                <a:cs typeface="Times New Roman" pitchFamily="18" charset="0"/>
              </a:rPr>
              <a:t>мозжухинской</a:t>
            </a:r>
            <a:r>
              <a:rPr kumimoji="0" lang="ru-RU" sz="1400" b="0" i="0" u="none" strike="noStrike" cap="none" normalizeH="0" baseline="0" dirty="0" smtClean="0">
                <a:ln>
                  <a:noFill/>
                </a:ln>
                <a:solidFill>
                  <a:schemeClr val="tx1"/>
                </a:solidFill>
                <a:effectLst/>
                <a:ea typeface="Calibri" pitchFamily="34" charset="0"/>
                <a:cs typeface="Times New Roman" pitchFamily="18" charset="0"/>
              </a:rPr>
              <a:t> кашей из чугуна и чаем из местных лечебных трав. Экскурсия проводилась в рамках реализации регионального проекта «Культурная суббота». </a:t>
            </a:r>
            <a:endParaRPr kumimoji="0" lang="ru-RU" sz="1400" b="0" i="0" u="none" strike="noStrike" cap="none" normalizeH="0" baseline="0" dirty="0" smtClean="0">
              <a:ln>
                <a:noFill/>
              </a:ln>
              <a:solidFill>
                <a:schemeClr val="tx1"/>
              </a:solidFill>
              <a:effectLst/>
              <a:cs typeface="Arial" pitchFamily="34" charset="0"/>
            </a:endParaRPr>
          </a:p>
        </p:txBody>
      </p:sp>
      <p:pic>
        <p:nvPicPr>
          <p:cNvPr id="46082" name="Picture 2" descr="J:\сайт 2018-19\7-март\Культурная суббота\музей Мозжухиных лагерь\DSC04492.JPG"/>
          <p:cNvPicPr>
            <a:picLocks noChangeAspect="1" noChangeArrowheads="1"/>
          </p:cNvPicPr>
          <p:nvPr/>
        </p:nvPicPr>
        <p:blipFill>
          <a:blip r:embed="rId2" cstate="email"/>
          <a:srcRect/>
          <a:stretch>
            <a:fillRect/>
          </a:stretch>
        </p:blipFill>
        <p:spPr bwMode="auto">
          <a:xfrm>
            <a:off x="251520" y="188640"/>
            <a:ext cx="4732784" cy="3549588"/>
          </a:xfrm>
          <a:prstGeom prst="rect">
            <a:avLst/>
          </a:prstGeom>
          <a:noFill/>
        </p:spPr>
      </p:pic>
      <p:pic>
        <p:nvPicPr>
          <p:cNvPr id="46083" name="Picture 3" descr="J:\сайт 2018-19\7-март\Культурная суббота\музей Мозжухиных лагерь\DSC04521.JPG"/>
          <p:cNvPicPr>
            <a:picLocks noChangeAspect="1" noChangeArrowheads="1"/>
          </p:cNvPicPr>
          <p:nvPr/>
        </p:nvPicPr>
        <p:blipFill>
          <a:blip r:embed="rId3" cstate="email"/>
          <a:srcRect/>
          <a:stretch>
            <a:fillRect/>
          </a:stretch>
        </p:blipFill>
        <p:spPr bwMode="auto">
          <a:xfrm>
            <a:off x="5436096" y="4149080"/>
            <a:ext cx="3275855" cy="2456891"/>
          </a:xfrm>
          <a:prstGeom prst="rect">
            <a:avLst/>
          </a:prstGeom>
          <a:noFill/>
        </p:spPr>
      </p:pic>
      <p:pic>
        <p:nvPicPr>
          <p:cNvPr id="46084" name="Picture 4" descr="J:\сайт 2018-19\7-март\Культурная суббота\музей Мозжухиных лагерь\DSC04531.JPG"/>
          <p:cNvPicPr>
            <a:picLocks noChangeAspect="1" noChangeArrowheads="1"/>
          </p:cNvPicPr>
          <p:nvPr/>
        </p:nvPicPr>
        <p:blipFill>
          <a:blip r:embed="rId4" cstate="email"/>
          <a:srcRect/>
          <a:stretch>
            <a:fillRect/>
          </a:stretch>
        </p:blipFill>
        <p:spPr bwMode="auto">
          <a:xfrm>
            <a:off x="251520" y="3212976"/>
            <a:ext cx="4644008" cy="3483006"/>
          </a:xfrm>
          <a:prstGeom prst="rect">
            <a:avLst/>
          </a:prstGeom>
          <a:noFill/>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683568" y="4653136"/>
            <a:ext cx="3744416" cy="1169551"/>
          </a:xfrm>
          <a:prstGeom prst="rect">
            <a:avLst/>
          </a:prstGeom>
        </p:spPr>
        <p:txBody>
          <a:bodyPr wrap="square">
            <a:spAutoFit/>
          </a:bodyPr>
          <a:lstStyle/>
          <a:p>
            <a:pPr algn="just"/>
            <a:r>
              <a:rPr lang="ru-RU" sz="1400" b="1" dirty="0" smtClean="0"/>
              <a:t>28 марта </a:t>
            </a:r>
            <a:r>
              <a:rPr lang="ru-RU" sz="1400" dirty="0" smtClean="0"/>
              <a:t>для ребят лагеря «Муравейник» был дан мастер-класс по изготовлению игровых тряпичных кукол. Мастер класс провела  педагог  Дома детского творчества  </a:t>
            </a:r>
            <a:r>
              <a:rPr lang="ru-RU" sz="1400" dirty="0" err="1" smtClean="0"/>
              <a:t>Полубоярова</a:t>
            </a:r>
            <a:r>
              <a:rPr lang="ru-RU" sz="1400" dirty="0" smtClean="0"/>
              <a:t> Е.А.</a:t>
            </a:r>
            <a:endParaRPr lang="ru-RU" sz="1400" dirty="0"/>
          </a:p>
        </p:txBody>
      </p:sp>
      <p:pic>
        <p:nvPicPr>
          <p:cNvPr id="47106" name="Picture 2" descr="J:\сайт 2018-19\7-март\Культурная суббота\мастер-класс по изготовлению кукол\DSCN2668.jpg"/>
          <p:cNvPicPr>
            <a:picLocks noChangeAspect="1" noChangeArrowheads="1"/>
          </p:cNvPicPr>
          <p:nvPr/>
        </p:nvPicPr>
        <p:blipFill>
          <a:blip r:embed="rId2" cstate="email"/>
          <a:srcRect/>
          <a:stretch>
            <a:fillRect/>
          </a:stretch>
        </p:blipFill>
        <p:spPr bwMode="auto">
          <a:xfrm>
            <a:off x="107504" y="620688"/>
            <a:ext cx="4800533" cy="3600400"/>
          </a:xfrm>
          <a:prstGeom prst="rect">
            <a:avLst/>
          </a:prstGeom>
          <a:noFill/>
        </p:spPr>
      </p:pic>
      <p:sp>
        <p:nvSpPr>
          <p:cNvPr id="47108" name="Rectangle 4"/>
          <p:cNvSpPr>
            <a:spLocks noChangeArrowheads="1"/>
          </p:cNvSpPr>
          <p:nvPr/>
        </p:nvSpPr>
        <p:spPr bwMode="auto">
          <a:xfrm>
            <a:off x="5148064" y="332656"/>
            <a:ext cx="3707904" cy="2893100"/>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Учащиеся 4а класса приняли участие в  зональном  этапе  фестиваля Сурская Весна 2019, который прошёл  </a:t>
            </a:r>
            <a:r>
              <a:rPr kumimoji="0" lang="ru-RU" sz="1400" b="1" i="0" u="none" strike="noStrike" cap="none" normalizeH="0" baseline="0" dirty="0" smtClean="0">
                <a:ln>
                  <a:noFill/>
                </a:ln>
                <a:solidFill>
                  <a:schemeClr val="tx1"/>
                </a:solidFill>
                <a:effectLst/>
                <a:ea typeface="Times New Roman" pitchFamily="18" charset="0"/>
                <a:cs typeface="Times New Roman" pitchFamily="18" charset="0"/>
              </a:rPr>
              <a:t>5 марта </a:t>
            </a:r>
            <a:r>
              <a:rPr kumimoji="0" lang="ru-RU" sz="1400" b="0" i="0" u="none" strike="noStrike" cap="none" normalizeH="0" baseline="0" dirty="0" smtClean="0">
                <a:ln>
                  <a:noFill/>
                </a:ln>
                <a:solidFill>
                  <a:schemeClr val="tx1"/>
                </a:solidFill>
                <a:effectLst/>
                <a:ea typeface="Times New Roman" pitchFamily="18" charset="0"/>
                <a:cs typeface="Times New Roman" pitchFamily="18" charset="0"/>
              </a:rPr>
              <a:t>в г. Сердобске. На суд жюри ребята представили постановку из произведения П. Бажова «Каменный цветок» .  Перед началом выступления юные артисты дали интервью для телеканала «Сердобск ТВ» , в котором рассказали  о себе, о подготовке  к этому мероприятию и своих планах. После просмотра жюри дали хорошую оценку выступления  ребят и вручили им сертификат участников фестиваля.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7109" name="Picture 5" descr="J:\сайт 2018-19\7-март\Культурная суббота\Сурская весна 4а\4 (2).JPG"/>
          <p:cNvPicPr>
            <a:picLocks noChangeAspect="1" noChangeArrowheads="1"/>
          </p:cNvPicPr>
          <p:nvPr/>
        </p:nvPicPr>
        <p:blipFill>
          <a:blip r:embed="rId3" cstate="email"/>
          <a:srcRect/>
          <a:stretch>
            <a:fillRect/>
          </a:stretch>
        </p:blipFill>
        <p:spPr bwMode="auto">
          <a:xfrm>
            <a:off x="4507929" y="3212976"/>
            <a:ext cx="4593597" cy="3168352"/>
          </a:xfrm>
          <a:prstGeom prst="rect">
            <a:avLst/>
          </a:prstGeom>
          <a:noFill/>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3717032"/>
            <a:ext cx="4176464" cy="2585323"/>
          </a:xfrm>
          <a:prstGeom prst="rect">
            <a:avLst/>
          </a:prstGeom>
          <a:ln>
            <a:solidFill>
              <a:schemeClr val="accent1"/>
            </a:solidFill>
          </a:ln>
        </p:spPr>
        <p:txBody>
          <a:bodyPr wrap="square">
            <a:spAutoFit/>
          </a:bodyPr>
          <a:lstStyle/>
          <a:p>
            <a:pPr algn="just"/>
            <a:r>
              <a:rPr lang="ru-RU" dirty="0" smtClean="0"/>
              <a:t>Учащиеся лицея приняли участие в районном конкурсе чтецов поэзии «Слово о России», заняв   призовые места – Трусова Полина,9 А-1 м., </a:t>
            </a:r>
            <a:r>
              <a:rPr lang="ru-RU" dirty="0" err="1" smtClean="0"/>
              <a:t>Барченкова</a:t>
            </a:r>
            <a:r>
              <a:rPr lang="ru-RU" dirty="0" smtClean="0"/>
              <a:t> Валерия -10 кл-1 м., Насруллаева Камилла,5Б-1м., Маврина Дарья,3А-1м., </a:t>
            </a:r>
            <a:r>
              <a:rPr lang="ru-RU" dirty="0" err="1" smtClean="0"/>
              <a:t>Журлов</a:t>
            </a:r>
            <a:r>
              <a:rPr lang="ru-RU" dirty="0" smtClean="0"/>
              <a:t> Захар, 6А-2м, Дегтярев Артем, 1 кл-2м. Желаем ребятам новых побед! </a:t>
            </a:r>
            <a:endParaRPr lang="ru-RU" dirty="0"/>
          </a:p>
        </p:txBody>
      </p:sp>
      <p:pic>
        <p:nvPicPr>
          <p:cNvPr id="48130" name="Picture 2" descr="J:\сайт 2018-19\8-апр\культурно-эстетическое\Слово о России победители конкурса\конкурс Слово о России.JPG"/>
          <p:cNvPicPr>
            <a:picLocks noChangeAspect="1" noChangeArrowheads="1"/>
          </p:cNvPicPr>
          <p:nvPr/>
        </p:nvPicPr>
        <p:blipFill>
          <a:blip r:embed="rId2" cstate="email"/>
          <a:srcRect/>
          <a:stretch>
            <a:fillRect/>
          </a:stretch>
        </p:blipFill>
        <p:spPr bwMode="auto">
          <a:xfrm>
            <a:off x="-65539" y="188640"/>
            <a:ext cx="4871415" cy="3240360"/>
          </a:xfrm>
          <a:prstGeom prst="rect">
            <a:avLst/>
          </a:prstGeom>
          <a:noFill/>
        </p:spPr>
      </p:pic>
      <p:sp>
        <p:nvSpPr>
          <p:cNvPr id="4" name="Прямоугольник 3"/>
          <p:cNvSpPr/>
          <p:nvPr/>
        </p:nvSpPr>
        <p:spPr>
          <a:xfrm>
            <a:off x="5220072" y="0"/>
            <a:ext cx="3635896" cy="2462213"/>
          </a:xfrm>
          <a:prstGeom prst="rect">
            <a:avLst/>
          </a:prstGeom>
          <a:ln>
            <a:solidFill>
              <a:schemeClr val="accent1"/>
            </a:solidFill>
          </a:ln>
        </p:spPr>
        <p:txBody>
          <a:bodyPr wrap="square">
            <a:spAutoFit/>
          </a:bodyPr>
          <a:lstStyle/>
          <a:p>
            <a:pPr algn="just"/>
            <a:r>
              <a:rPr lang="ru-RU" sz="1400" b="1" dirty="0" smtClean="0"/>
              <a:t>«За ратный подвиг – награды Родины»- </a:t>
            </a:r>
            <a:r>
              <a:rPr lang="ru-RU" sz="1400" dirty="0" smtClean="0"/>
              <a:t>так называлась экскурсия в районный краеведческий музей.</a:t>
            </a:r>
          </a:p>
          <a:p>
            <a:pPr algn="just"/>
            <a:r>
              <a:rPr lang="ru-RU" sz="1400" dirty="0" smtClean="0"/>
              <a:t>11 апреля  учащиеся 7  б класса (</a:t>
            </a:r>
            <a:r>
              <a:rPr lang="ru-RU" sz="1400" dirty="0" err="1" smtClean="0"/>
              <a:t>кл</a:t>
            </a:r>
            <a:r>
              <a:rPr lang="ru-RU" sz="1400" dirty="0" smtClean="0"/>
              <a:t>. рук. Шварева Т.А.) посетили районный краеведческий музей. Сотрудник музея </a:t>
            </a:r>
            <a:r>
              <a:rPr lang="ru-RU" sz="1400" dirty="0" err="1" smtClean="0"/>
              <a:t>Пчелинцев</a:t>
            </a:r>
            <a:r>
              <a:rPr lang="ru-RU" sz="1400" dirty="0" smtClean="0"/>
              <a:t> С.А. рассказал ребятам о </a:t>
            </a:r>
            <a:r>
              <a:rPr lang="ru-RU" sz="1400" dirty="0" err="1" smtClean="0"/>
              <a:t>земляках-малосердобинцах</a:t>
            </a:r>
            <a:r>
              <a:rPr lang="ru-RU" sz="1400" dirty="0" smtClean="0"/>
              <a:t>, которые  во время Великой Отечественной войны  за подвиги перед Отечеством были награждены орденом Красного знамени</a:t>
            </a:r>
            <a:endParaRPr lang="ru-RU" sz="1400" dirty="0"/>
          </a:p>
        </p:txBody>
      </p:sp>
      <p:pic>
        <p:nvPicPr>
          <p:cNvPr id="48131" name="Picture 3" descr="J:\сайт 2018-19\8-апр\культурно-эстетическое\музей 7б\SDC15342.JPG"/>
          <p:cNvPicPr>
            <a:picLocks noChangeAspect="1" noChangeArrowheads="1"/>
          </p:cNvPicPr>
          <p:nvPr/>
        </p:nvPicPr>
        <p:blipFill>
          <a:blip r:embed="rId3" cstate="email"/>
          <a:srcRect/>
          <a:stretch>
            <a:fillRect/>
          </a:stretch>
        </p:blipFill>
        <p:spPr bwMode="auto">
          <a:xfrm>
            <a:off x="5615608" y="4211706"/>
            <a:ext cx="3528392" cy="2646294"/>
          </a:xfrm>
          <a:prstGeom prst="rect">
            <a:avLst/>
          </a:prstGeom>
          <a:noFill/>
        </p:spPr>
      </p:pic>
      <p:pic>
        <p:nvPicPr>
          <p:cNvPr id="48132" name="Picture 4" descr="J:\сайт 2018-19\8-апр\культурно-эстетическое\музей 7б\SDC15338.JPG"/>
          <p:cNvPicPr>
            <a:picLocks noChangeAspect="1" noChangeArrowheads="1"/>
          </p:cNvPicPr>
          <p:nvPr/>
        </p:nvPicPr>
        <p:blipFill>
          <a:blip r:embed="rId4" cstate="email"/>
          <a:srcRect/>
          <a:stretch>
            <a:fillRect/>
          </a:stretch>
        </p:blipFill>
        <p:spPr bwMode="auto">
          <a:xfrm>
            <a:off x="4355976" y="2420888"/>
            <a:ext cx="2781672" cy="2086254"/>
          </a:xfrm>
          <a:prstGeom prst="rect">
            <a:avLst/>
          </a:prstGeom>
          <a:noFill/>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Rectangle 1"/>
          <p:cNvSpPr>
            <a:spLocks noChangeArrowheads="1"/>
          </p:cNvSpPr>
          <p:nvPr/>
        </p:nvSpPr>
        <p:spPr bwMode="auto">
          <a:xfrm>
            <a:off x="5580112" y="4149080"/>
            <a:ext cx="2915816" cy="2246769"/>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rgbClr val="333333"/>
                </a:solidFill>
                <a:effectLst/>
                <a:latin typeface="Calibri" pitchFamily="34" charset="0"/>
                <a:ea typeface="Times New Roman" pitchFamily="18" charset="0"/>
                <a:cs typeface="Arial" pitchFamily="34" charset="0"/>
              </a:rPr>
              <a:t>3 б класс 30 мая посетил культурно-исторический центр им. Лидии Руслановой в с. Ключи. Детям рассказали про историю села, показали быт крестьян. Так же дети играли в игры, ели кашу, которую приготовили в настоящей печи. Еще нам разрешили посетить церковь, строящуюся возле культурно-исторического центра.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p:txBody>
      </p:sp>
      <p:pic>
        <p:nvPicPr>
          <p:cNvPr id="49156" name="Picture 4" descr="J:\сайт 2018-19\9-май\культурная суббота\3б в музее Руслановой 30.05\20190530_112037.jpg"/>
          <p:cNvPicPr>
            <a:picLocks noChangeAspect="1" noChangeArrowheads="1"/>
          </p:cNvPicPr>
          <p:nvPr/>
        </p:nvPicPr>
        <p:blipFill>
          <a:blip r:embed="rId2" cstate="email"/>
          <a:srcRect/>
          <a:stretch>
            <a:fillRect/>
          </a:stretch>
        </p:blipFill>
        <p:spPr bwMode="auto">
          <a:xfrm>
            <a:off x="323527" y="260648"/>
            <a:ext cx="4593051" cy="3744416"/>
          </a:xfrm>
          <a:prstGeom prst="rect">
            <a:avLst/>
          </a:prstGeom>
          <a:noFill/>
        </p:spPr>
      </p:pic>
      <p:pic>
        <p:nvPicPr>
          <p:cNvPr id="49157" name="Picture 5" descr="J:\сайт 2018-19\9-май\культурная суббота\3б в музее Руслановой 30.05\20190530_103651.jpg"/>
          <p:cNvPicPr>
            <a:picLocks noChangeAspect="1" noChangeArrowheads="1"/>
          </p:cNvPicPr>
          <p:nvPr/>
        </p:nvPicPr>
        <p:blipFill>
          <a:blip r:embed="rId3" cstate="email"/>
          <a:srcRect/>
          <a:stretch>
            <a:fillRect/>
          </a:stretch>
        </p:blipFill>
        <p:spPr bwMode="auto">
          <a:xfrm>
            <a:off x="5004048" y="980728"/>
            <a:ext cx="3979540" cy="2927056"/>
          </a:xfrm>
          <a:prstGeom prst="rect">
            <a:avLst/>
          </a:prstGeom>
          <a:noFill/>
        </p:spPr>
      </p:pic>
      <p:pic>
        <p:nvPicPr>
          <p:cNvPr id="49158" name="Picture 6" descr="J:\сайт 2018-19\9-май\культурная суббота\3б в музее Руслановой 30.05\20190530_110500.jpg"/>
          <p:cNvPicPr>
            <a:picLocks noChangeAspect="1" noChangeArrowheads="1"/>
          </p:cNvPicPr>
          <p:nvPr/>
        </p:nvPicPr>
        <p:blipFill>
          <a:blip r:embed="rId4" cstate="email"/>
          <a:srcRect/>
          <a:stretch>
            <a:fillRect/>
          </a:stretch>
        </p:blipFill>
        <p:spPr bwMode="auto">
          <a:xfrm>
            <a:off x="467543" y="4005064"/>
            <a:ext cx="4736525" cy="2664296"/>
          </a:xfrm>
          <a:prstGeom prst="rect">
            <a:avLst/>
          </a:prstGeom>
          <a:noFill/>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764704"/>
            <a:ext cx="3491880" cy="4832092"/>
          </a:xfrm>
          <a:prstGeom prst="rect">
            <a:avLst/>
          </a:prstGeom>
        </p:spPr>
        <p:txBody>
          <a:bodyPr wrap="square">
            <a:spAutoFit/>
          </a:bodyPr>
          <a:lstStyle/>
          <a:p>
            <a:pPr algn="just"/>
            <a:r>
              <a:rPr lang="ru-RU" sz="1400" dirty="0" smtClean="0"/>
              <a:t>В  канун  празднования Дня Победы учащиеся 4а класса лицея  посетили филиал районного  краеведческого музея.</a:t>
            </a:r>
          </a:p>
          <a:p>
            <a:pPr algn="just"/>
            <a:r>
              <a:rPr lang="ru-RU" sz="1400" dirty="0" smtClean="0"/>
              <a:t>Сотрудник музея - </a:t>
            </a:r>
            <a:r>
              <a:rPr lang="ru-RU" sz="1400" dirty="0" err="1" smtClean="0"/>
              <a:t>Пчелинцев</a:t>
            </a:r>
            <a:r>
              <a:rPr lang="ru-RU" sz="1400" dirty="0" smtClean="0"/>
              <a:t> С. А.  рассказал ребятам о жизни и творчестве  знаменитой певицы Руслановой Л. А. , о её  самоотверженности в годы  Великой Отечественной войны. Учащиеся с большим интересом слушали рассказ о нашей землячке, задавали вопросы,  рассматривали фотографии   военного времени.  В зале «Боевая слава»    ребят заинтересовали  фотопортреты ветеранов войны, списки награжденных орденами и медалями,  награды и наградные удостоверения, благодарственные письма, фронтовая переписка, личные вещи участников войны.  </a:t>
            </a:r>
          </a:p>
          <a:p>
            <a:pPr algn="just"/>
            <a:r>
              <a:rPr lang="ru-RU" sz="1400" dirty="0" smtClean="0"/>
              <a:t>Экскурсия способствовала  воспитанию у детей чувства патриотизма, гордости  за свой народ, уважению к ветеранам Великой Отечественной войны</a:t>
            </a:r>
            <a:endParaRPr lang="ru-RU" sz="1400" dirty="0"/>
          </a:p>
        </p:txBody>
      </p:sp>
      <p:pic>
        <p:nvPicPr>
          <p:cNvPr id="50179" name="Picture 3" descr="J:\сайт 2018-19\9-май\культурная суббота\4а в музее\P90508-101254.jpg"/>
          <p:cNvPicPr>
            <a:picLocks noChangeAspect="1" noChangeArrowheads="1"/>
          </p:cNvPicPr>
          <p:nvPr/>
        </p:nvPicPr>
        <p:blipFill>
          <a:blip r:embed="rId2" cstate="email"/>
          <a:srcRect/>
          <a:stretch>
            <a:fillRect/>
          </a:stretch>
        </p:blipFill>
        <p:spPr bwMode="auto">
          <a:xfrm>
            <a:off x="251520" y="260648"/>
            <a:ext cx="4611085" cy="3482330"/>
          </a:xfrm>
          <a:prstGeom prst="rect">
            <a:avLst/>
          </a:prstGeom>
          <a:noFill/>
        </p:spPr>
      </p:pic>
      <p:pic>
        <p:nvPicPr>
          <p:cNvPr id="50180" name="Picture 4" descr="J:\сайт 2018-19\9-май\культурная суббота\4а в музее\P90508-094718.jpg"/>
          <p:cNvPicPr>
            <a:picLocks noChangeAspect="1" noChangeArrowheads="1"/>
          </p:cNvPicPr>
          <p:nvPr/>
        </p:nvPicPr>
        <p:blipFill>
          <a:blip r:embed="rId3" cstate="email"/>
          <a:srcRect/>
          <a:stretch>
            <a:fillRect/>
          </a:stretch>
        </p:blipFill>
        <p:spPr bwMode="auto">
          <a:xfrm>
            <a:off x="827584" y="3212976"/>
            <a:ext cx="3585592" cy="3450199"/>
          </a:xfrm>
          <a:prstGeom prst="rect">
            <a:avLst/>
          </a:prstGeom>
          <a:noFill/>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Rectangle 1"/>
          <p:cNvSpPr>
            <a:spLocks noChangeArrowheads="1"/>
          </p:cNvSpPr>
          <p:nvPr/>
        </p:nvSpPr>
        <p:spPr bwMode="auto">
          <a:xfrm>
            <a:off x="5436096" y="980728"/>
            <a:ext cx="3419872" cy="3754874"/>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ea typeface="Times New Roman" pitchFamily="18" charset="0"/>
                <a:cs typeface="Arial" pitchFamily="34" charset="0"/>
              </a:rPr>
              <a:t>16 мая 2019 </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года  учащиеся 4 Б класса МБОУ многопрофильный лицей с. Малая Сердоба  посетили  районный краеведческий музей. </a:t>
            </a:r>
            <a:endParaRPr kumimoji="0" lang="ru-RU"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Сотрудник музея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Пчелинцев</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С.А. рассказал детям о мужестве и отваге наших земляков во время Великой Отечественной войны. Особое внимание он уделил подвигам Героев Советского Союза  А.Л. Влазнева,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И.С.Зажигина</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 М.С. </a:t>
            </a:r>
            <a:r>
              <a:rPr kumimoji="0" lang="ru-RU" sz="1400" b="0" i="0" u="none" strike="noStrike" cap="none" normalizeH="0" baseline="0" dirty="0" err="1" smtClean="0">
                <a:ln>
                  <a:noFill/>
                </a:ln>
                <a:solidFill>
                  <a:schemeClr val="tx1"/>
                </a:solidFill>
                <a:effectLst/>
                <a:ea typeface="Times New Roman" pitchFamily="18" charset="0"/>
                <a:cs typeface="Arial" pitchFamily="34" charset="0"/>
              </a:rPr>
              <a:t>Огорёва</a:t>
            </a:r>
            <a:r>
              <a:rPr kumimoji="0" lang="ru-RU" sz="1400" b="0" i="0" u="none" strike="noStrike" cap="none" normalizeH="0" baseline="0" dirty="0" smtClean="0">
                <a:ln>
                  <a:noFill/>
                </a:ln>
                <a:solidFill>
                  <a:schemeClr val="tx1"/>
                </a:solidFill>
                <a:effectLst/>
                <a:ea typeface="Times New Roman" pitchFamily="18" charset="0"/>
                <a:cs typeface="Arial" pitchFamily="34" charset="0"/>
              </a:rPr>
              <a:t>.</a:t>
            </a:r>
            <a:endParaRPr kumimoji="0" lang="ru-RU" sz="1400" b="0" i="0" u="none" strike="noStrike" cap="none" normalizeH="0" baseline="0" dirty="0" smtClean="0">
              <a:ln>
                <a:noFill/>
              </a:ln>
              <a:solidFill>
                <a:schemeClr val="tx1"/>
              </a:solidFill>
              <a:effectLst/>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ea typeface="Times New Roman" pitchFamily="18" charset="0"/>
                <a:cs typeface="Arial" pitchFamily="34" charset="0"/>
              </a:rPr>
              <a:t> Экскурсия проходила  по плану мероприятий, посвященных 74-й годовщине Победы в Великой Отечественной войне, и в рамках реализации регионального проекта «Культурная суббота».</a:t>
            </a:r>
            <a:endParaRPr kumimoji="0" lang="ru-RU" sz="1400" b="0" i="0" u="none" strike="noStrike" cap="none" normalizeH="0" baseline="0" dirty="0" smtClean="0">
              <a:ln>
                <a:noFill/>
              </a:ln>
              <a:solidFill>
                <a:schemeClr val="tx1"/>
              </a:solidFill>
              <a:effectLst/>
              <a:cs typeface="Arial" pitchFamily="34" charset="0"/>
            </a:endParaRPr>
          </a:p>
        </p:txBody>
      </p:sp>
      <p:pic>
        <p:nvPicPr>
          <p:cNvPr id="51204" name="Picture 4" descr="J:\сайт 2018-19\9-май\культурная суббота\4б в музее\IMG_20190516_112542.jpg"/>
          <p:cNvPicPr>
            <a:picLocks noChangeAspect="1" noChangeArrowheads="1"/>
          </p:cNvPicPr>
          <p:nvPr/>
        </p:nvPicPr>
        <p:blipFill>
          <a:blip r:embed="rId2" cstate="email"/>
          <a:srcRect/>
          <a:stretch>
            <a:fillRect/>
          </a:stretch>
        </p:blipFill>
        <p:spPr bwMode="auto">
          <a:xfrm>
            <a:off x="611560" y="188640"/>
            <a:ext cx="4146376" cy="4008163"/>
          </a:xfrm>
          <a:prstGeom prst="rect">
            <a:avLst/>
          </a:prstGeom>
          <a:noFill/>
        </p:spPr>
      </p:pic>
      <p:pic>
        <p:nvPicPr>
          <p:cNvPr id="51202" name="Picture 2" descr="J:\сайт 2018-19\9-май\культурная суббота\4б в музее\IMG_20190516_105817.jpg"/>
          <p:cNvPicPr>
            <a:picLocks noChangeAspect="1" noChangeArrowheads="1"/>
          </p:cNvPicPr>
          <p:nvPr/>
        </p:nvPicPr>
        <p:blipFill>
          <a:blip r:embed="rId3" cstate="email"/>
          <a:srcRect/>
          <a:stretch>
            <a:fillRect/>
          </a:stretch>
        </p:blipFill>
        <p:spPr bwMode="auto">
          <a:xfrm>
            <a:off x="3203848" y="3789040"/>
            <a:ext cx="2187606" cy="2916808"/>
          </a:xfrm>
          <a:prstGeom prst="rect">
            <a:avLst/>
          </a:prstGeom>
          <a:noFill/>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1"/>
          <p:cNvSpPr>
            <a:spLocks noChangeArrowheads="1"/>
          </p:cNvSpPr>
          <p:nvPr/>
        </p:nvSpPr>
        <p:spPr bwMode="auto">
          <a:xfrm>
            <a:off x="4067944" y="3624699"/>
            <a:ext cx="4608512" cy="2677656"/>
          </a:xfrm>
          <a:prstGeom prst="rect">
            <a:avLst/>
          </a:prstGeom>
          <a:noFill/>
          <a:ln w="9525">
            <a:solidFill>
              <a:schemeClr val="accent1"/>
            </a:solidFill>
            <a:miter lim="800000"/>
            <a:headEnd/>
            <a:tailEnd/>
          </a:ln>
          <a:effectLst/>
        </p:spPr>
        <p:txBody>
          <a:bodyPr vert="horz" wrap="square" lIns="91440" tIns="45720" rIns="91440" bIns="45720" numCol="1" anchor="ctr" anchorCtr="0" compatLnSpc="1">
            <a:prstTxWarp prst="textNoShape">
              <a:avLst/>
            </a:prstTxWarp>
            <a:spAutoFit/>
          </a:bodyPr>
          <a:lstStyle/>
          <a:p>
            <a:pPr algn="just" eaLnBrk="0" fontAlgn="base" hangingPunct="0">
              <a:spcBef>
                <a:spcPct val="0"/>
              </a:spcBef>
              <a:spcAft>
                <a:spcPct val="0"/>
              </a:spcAft>
            </a:pPr>
            <a:r>
              <a:rPr lang="ru-RU" sz="1200" dirty="0" smtClean="0">
                <a:ea typeface="Calibri" pitchFamily="34" charset="0"/>
                <a:cs typeface="Times New Roman" pitchFamily="18" charset="0"/>
              </a:rPr>
              <a:t>Мамаев </a:t>
            </a:r>
            <a:r>
              <a:rPr lang="ru-RU" sz="1200" dirty="0" err="1" smtClean="0">
                <a:ea typeface="Calibri" pitchFamily="34" charset="0"/>
                <a:cs typeface="Times New Roman" pitchFamily="18" charset="0"/>
              </a:rPr>
              <a:t>Кугран</a:t>
            </a:r>
            <a:r>
              <a:rPr lang="ru-RU" sz="1200" dirty="0" smtClean="0">
                <a:ea typeface="Calibri" pitchFamily="34" charset="0"/>
                <a:cs typeface="Times New Roman" pitchFamily="18" charset="0"/>
              </a:rPr>
              <a:t> знает каждый, но в реальности впечатления неизгладимые. Ведь мы стояли на месте, где раньше каждый клочок земли был усыпан пулями и осколками, там наши солдаты бились за «высоту 102». Более 35 000 бойцов покоятся на Мамаевом Кургане. Торжественно и скорбно в Зале Воинской Славы: в центре рука с факелом – символом вечной памяти павшим. Смена караула у Вечного огня каждый час и нам посчастливилось это увидеть. Масштаб скульптуры «Родина – мать» просто потрясает – 85 метров высота, вес больше 8 000 тонн!</a:t>
            </a:r>
            <a:endParaRPr lang="ru-RU" sz="1200" dirty="0" smtClean="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Увиденное вызвало много эмоций </a:t>
            </a:r>
            <a:r>
              <a:rPr kumimoji="0" lang="ru-RU" sz="12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от гордости за свой народ до тихой грусти о погибших.</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Волгоград замечательный город, он вызывает особое чувство патриотизма и гордости за свою страну.</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Поступаленко</a:t>
            </a:r>
            <a:r>
              <a:rPr kumimoji="0" lang="ru-RU" sz="1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Алина, ученица </a:t>
            </a:r>
            <a:r>
              <a:rPr kumimoji="0" lang="ru-RU" sz="1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класса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Прямоугольник 2"/>
          <p:cNvSpPr/>
          <p:nvPr/>
        </p:nvSpPr>
        <p:spPr>
          <a:xfrm>
            <a:off x="179512" y="188640"/>
            <a:ext cx="4320480" cy="1200329"/>
          </a:xfrm>
          <a:prstGeom prst="rect">
            <a:avLst/>
          </a:prstGeom>
        </p:spPr>
        <p:txBody>
          <a:bodyPr wrap="square">
            <a:spAutoFit/>
          </a:bodyPr>
          <a:lstStyle/>
          <a:p>
            <a:pPr lvl="0" algn="just" fontAlgn="base">
              <a:spcBef>
                <a:spcPct val="0"/>
              </a:spcBef>
              <a:spcAft>
                <a:spcPct val="0"/>
              </a:spcAft>
            </a:pPr>
            <a:r>
              <a:rPr lang="ru-RU" sz="1200" b="1" dirty="0" smtClean="0">
                <a:ea typeface="Calibri" pitchFamily="34" charset="0"/>
                <a:cs typeface="Times New Roman" pitchFamily="18" charset="0"/>
              </a:rPr>
              <a:t>С 15 по 16 мая ученики 8,9 и 11 классов </a:t>
            </a:r>
            <a:r>
              <a:rPr lang="ru-RU" sz="1200" dirty="0" smtClean="0">
                <a:ea typeface="Calibri" pitchFamily="34" charset="0"/>
                <a:cs typeface="Times New Roman" pitchFamily="18" charset="0"/>
              </a:rPr>
              <a:t>нашей школы  с руководителями </a:t>
            </a:r>
            <a:r>
              <a:rPr lang="ru-RU" sz="1200" dirty="0" err="1" smtClean="0">
                <a:ea typeface="Calibri" pitchFamily="34" charset="0"/>
                <a:cs typeface="Times New Roman" pitchFamily="18" charset="0"/>
              </a:rPr>
              <a:t>Каймаковой</a:t>
            </a:r>
            <a:r>
              <a:rPr lang="ru-RU" sz="1200" dirty="0" smtClean="0">
                <a:ea typeface="Calibri" pitchFamily="34" charset="0"/>
                <a:cs typeface="Times New Roman" pitchFamily="18" charset="0"/>
              </a:rPr>
              <a:t> Ю.С. , Плотниковой И.К. и группой родителей посетили город-герой Волгоград.</a:t>
            </a:r>
            <a:endParaRPr lang="ru-RU" sz="1200" dirty="0" smtClean="0">
              <a:cs typeface="Arial" pitchFamily="34" charset="0"/>
            </a:endParaRPr>
          </a:p>
          <a:p>
            <a:pPr lvl="0" algn="just" eaLnBrk="0" fontAlgn="base" hangingPunct="0">
              <a:spcBef>
                <a:spcPct val="0"/>
              </a:spcBef>
              <a:spcAft>
                <a:spcPct val="0"/>
              </a:spcAft>
            </a:pPr>
            <a:r>
              <a:rPr lang="ru-RU" sz="1200" dirty="0" smtClean="0">
                <a:ea typeface="Calibri" pitchFamily="34" charset="0"/>
                <a:cs typeface="Times New Roman" pitchFamily="18" charset="0"/>
              </a:rPr>
              <a:t>Интересные факты о решающей битве Великой Отечественной Войны мы узнали при посещении музея-панорамы «Сталинградская битва».</a:t>
            </a:r>
            <a:endParaRPr lang="ru-RU" sz="1200" dirty="0" smtClean="0">
              <a:cs typeface="Arial" pitchFamily="34" charset="0"/>
            </a:endParaRPr>
          </a:p>
        </p:txBody>
      </p:sp>
      <p:pic>
        <p:nvPicPr>
          <p:cNvPr id="52226" name="Picture 2" descr="J:\сайт 2018-19\9-май\культурная суббота\поездка в Волгоград\i (7).jpg"/>
          <p:cNvPicPr>
            <a:picLocks noChangeAspect="1" noChangeArrowheads="1"/>
          </p:cNvPicPr>
          <p:nvPr/>
        </p:nvPicPr>
        <p:blipFill>
          <a:blip r:embed="rId2" cstate="email"/>
          <a:srcRect/>
          <a:stretch>
            <a:fillRect/>
          </a:stretch>
        </p:blipFill>
        <p:spPr bwMode="auto">
          <a:xfrm>
            <a:off x="4499992" y="0"/>
            <a:ext cx="4491633" cy="3429000"/>
          </a:xfrm>
          <a:prstGeom prst="rect">
            <a:avLst/>
          </a:prstGeom>
          <a:noFill/>
          <a:ln>
            <a:solidFill>
              <a:schemeClr val="accent1"/>
            </a:solidFill>
          </a:ln>
        </p:spPr>
      </p:pic>
      <p:pic>
        <p:nvPicPr>
          <p:cNvPr id="52227" name="Picture 3" descr="J:\сайт 2018-19\9-май\культурная суббота\поездка в Волгоград\i.jpg"/>
          <p:cNvPicPr>
            <a:picLocks noChangeAspect="1" noChangeArrowheads="1"/>
          </p:cNvPicPr>
          <p:nvPr/>
        </p:nvPicPr>
        <p:blipFill>
          <a:blip r:embed="rId3" cstate="email">
            <a:lum bright="20000" contrast="20000"/>
          </a:blip>
          <a:srcRect/>
          <a:stretch>
            <a:fillRect/>
          </a:stretch>
        </p:blipFill>
        <p:spPr bwMode="auto">
          <a:xfrm>
            <a:off x="395536" y="1556792"/>
            <a:ext cx="3629372" cy="4896544"/>
          </a:xfrm>
          <a:prstGeom prst="rect">
            <a:avLst/>
          </a:prstGeom>
          <a:noFill/>
          <a:ln>
            <a:solidFill>
              <a:schemeClr val="accent1"/>
            </a:solid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49" name="Rectangle 1"/>
          <p:cNvSpPr>
            <a:spLocks noChangeArrowheads="1"/>
          </p:cNvSpPr>
          <p:nvPr/>
        </p:nvSpPr>
        <p:spPr bwMode="auto">
          <a:xfrm>
            <a:off x="5292080" y="-115126"/>
            <a:ext cx="385192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49263" algn="just"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Поездка в город - герой Волгоград</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15-16 июня группа учащихся из 9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Б</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7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6 </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А</a:t>
            </a:r>
            <a:r>
              <a:rPr kumimoji="0" lang="ru-RU" sz="14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МБОУ многопрофильный лицей совершила экскурсию в город - герой Волгоград. Дети посетили </a:t>
            </a: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знаменитый мемориальный комплекс на Мамаевом кургане, где во время битвы за Сталинград происходили ожесточенные бои,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Побывали у дома Павлова, который во время уличных боёв стал неприступной твердыней. </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В течение 58 дней небольшой гарнизон дома отражал атаки немцев, пока советские войска не перешли в контратаку.</a:t>
            </a:r>
            <a:r>
              <a:rPr kumimoji="0" lang="ru-RU" sz="11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Самым запоминающимся моментом, конечно, стало посещение музея-панорамы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Сталинградская битва</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в котором собраны свидетельства одного из самых кровопролитных событий войны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Сталинградской битвы. Сюжет панорамы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день 26 января 1943 года. День, когда две армии, советская и немецкая, встретились на склоне Мамаева кургана в жестоком бою. Детально изображенная окружающая местность вокруг Мамаева кургана служит фоном для изображения великих подвигов легендарных защитников Сталинграда.</a:t>
            </a:r>
            <a:endParaRPr kumimoji="0" lang="ru-RU"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49263" algn="just" defTabSz="914400" rtl="0" eaLnBrk="0" fontAlgn="base" latinLnBrk="0" hangingPunct="0">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Рядом с музеем дети увидели старинную мельницу </a:t>
            </a:r>
            <a:r>
              <a:rPr kumimoji="0" lang="ru-RU" sz="1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Гергардта</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ru-RU" sz="14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ru-RU"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еще одного немого свидетеля мужественной борьбы защитников города-героя Волгограда. Это разрушенное здание, которое не восстанавливают до сих пор в память о жестокой войне.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3250" name="Picture 2" descr="J:\сайт 2018-19\10-Июнь\15-16 июня_Волгоград\00.jpg"/>
          <p:cNvPicPr>
            <a:picLocks noChangeAspect="1" noChangeArrowheads="1"/>
          </p:cNvPicPr>
          <p:nvPr/>
        </p:nvPicPr>
        <p:blipFill>
          <a:blip r:embed="rId2" cstate="email"/>
          <a:srcRect/>
          <a:stretch>
            <a:fillRect/>
          </a:stretch>
        </p:blipFill>
        <p:spPr bwMode="auto">
          <a:xfrm>
            <a:off x="179512" y="0"/>
            <a:ext cx="4919173" cy="3429000"/>
          </a:xfrm>
          <a:prstGeom prst="rect">
            <a:avLst/>
          </a:prstGeom>
          <a:noFill/>
        </p:spPr>
      </p:pic>
      <p:pic>
        <p:nvPicPr>
          <p:cNvPr id="53251" name="Picture 3" descr="J:\сайт 2018-19\10-Июнь\15-16 июня_Волгоград\01.jpg"/>
          <p:cNvPicPr>
            <a:picLocks noChangeAspect="1" noChangeArrowheads="1"/>
          </p:cNvPicPr>
          <p:nvPr/>
        </p:nvPicPr>
        <p:blipFill>
          <a:blip r:embed="rId3" cstate="email"/>
          <a:srcRect/>
          <a:stretch>
            <a:fillRect/>
          </a:stretch>
        </p:blipFill>
        <p:spPr bwMode="auto">
          <a:xfrm>
            <a:off x="284710" y="3284984"/>
            <a:ext cx="4968552" cy="3312368"/>
          </a:xfrm>
          <a:prstGeom prst="rect">
            <a:avLst/>
          </a:prstGeom>
          <a:noFill/>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2" descr="D:\Документы\Мама\Загрузки\ВР 2018-19\Лагерь 2019\ЛАГЕРЬ новости\0-уже\4.06 лагерь\DSCN3527.JPG"/>
          <p:cNvPicPr>
            <a:picLocks noChangeAspect="1" noChangeArrowheads="1"/>
          </p:cNvPicPr>
          <p:nvPr/>
        </p:nvPicPr>
        <p:blipFill>
          <a:blip r:embed="rId2" cstate="email"/>
          <a:srcRect/>
          <a:stretch>
            <a:fillRect/>
          </a:stretch>
        </p:blipFill>
        <p:spPr bwMode="auto">
          <a:xfrm>
            <a:off x="4067944" y="260648"/>
            <a:ext cx="4876800" cy="3657600"/>
          </a:xfrm>
          <a:prstGeom prst="rect">
            <a:avLst/>
          </a:prstGeom>
          <a:noFill/>
        </p:spPr>
      </p:pic>
      <p:pic>
        <p:nvPicPr>
          <p:cNvPr id="54275" name="Picture 3" descr="D:\Документы\Мама\Загрузки\ВР 2018-19\Лагерь 2019\ЛАГЕРЬ новости\0-уже\4.06 лагерь\DSCN3530.JPG"/>
          <p:cNvPicPr>
            <a:picLocks noChangeAspect="1" noChangeArrowheads="1"/>
          </p:cNvPicPr>
          <p:nvPr/>
        </p:nvPicPr>
        <p:blipFill>
          <a:blip r:embed="rId3" cstate="email"/>
          <a:srcRect/>
          <a:stretch>
            <a:fillRect/>
          </a:stretch>
        </p:blipFill>
        <p:spPr bwMode="auto">
          <a:xfrm>
            <a:off x="1835696" y="3068960"/>
            <a:ext cx="4876800" cy="3657600"/>
          </a:xfrm>
          <a:prstGeom prst="rect">
            <a:avLst/>
          </a:prstGeom>
          <a:noFill/>
        </p:spPr>
      </p:pic>
      <p:sp>
        <p:nvSpPr>
          <p:cNvPr id="4" name="TextBox 3"/>
          <p:cNvSpPr txBox="1"/>
          <p:nvPr/>
        </p:nvSpPr>
        <p:spPr>
          <a:xfrm>
            <a:off x="323528" y="260648"/>
            <a:ext cx="3744416" cy="2800767"/>
          </a:xfrm>
          <a:prstGeom prst="rect">
            <a:avLst/>
          </a:prstGeom>
          <a:noFill/>
        </p:spPr>
        <p:txBody>
          <a:bodyPr wrap="square" rtlCol="0">
            <a:spAutoFit/>
          </a:bodyPr>
          <a:lstStyle/>
          <a:p>
            <a:pPr algn="just"/>
            <a:r>
              <a:rPr lang="ru-RU" sz="1600" dirty="0" smtClean="0"/>
              <a:t>Программа  пришкольного лагеря «Муравейник» предусматривала продолжение реализации регионального проекта «Культурная суббота». Ежедневно по плану  в районный краеведческий музей один из отрядов совершал экскурсию с целью изучения истории родного края.  В течение смены каждый отряд побывал в музее два-три раза на разных тематический экскурсиях.</a:t>
            </a:r>
            <a:endParaRPr lang="ru-RU"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79512" y="1313912"/>
          <a:ext cx="8856984" cy="3412232"/>
        </p:xfrm>
        <a:graphic>
          <a:graphicData uri="http://schemas.openxmlformats.org/drawingml/2006/table">
            <a:tbl>
              <a:tblPr firstRow="1" bandRow="1">
                <a:tableStyleId>{5C22544A-7EE6-4342-B048-85BDC9FD1C3A}</a:tableStyleId>
              </a:tblPr>
              <a:tblGrid>
                <a:gridCol w="1168630"/>
                <a:gridCol w="3607194"/>
                <a:gridCol w="2257663"/>
                <a:gridCol w="1823497"/>
              </a:tblGrid>
              <a:tr h="346915">
                <a:tc>
                  <a:txBody>
                    <a:bodyPr/>
                    <a:lstStyle/>
                    <a:p>
                      <a:r>
                        <a:rPr lang="ru-RU" sz="1400" dirty="0" smtClean="0">
                          <a:solidFill>
                            <a:sysClr val="windowText" lastClr="000000"/>
                          </a:solidFill>
                        </a:rPr>
                        <a:t>Класс</a:t>
                      </a:r>
                      <a:endParaRPr lang="ru-RU" sz="1400" dirty="0">
                        <a:solidFill>
                          <a:sysClr val="windowText" lastClr="000000"/>
                        </a:solidFill>
                      </a:endParaRPr>
                    </a:p>
                  </a:txBody>
                  <a:tcPr>
                    <a:solidFill>
                      <a:schemeClr val="accent1">
                        <a:lumMod val="20000"/>
                        <a:lumOff val="80000"/>
                      </a:schemeClr>
                    </a:solidFill>
                  </a:tcPr>
                </a:tc>
                <a:tc>
                  <a:txBody>
                    <a:bodyPr/>
                    <a:lstStyle/>
                    <a:p>
                      <a:r>
                        <a:rPr lang="ru-RU" sz="1400" dirty="0" smtClean="0">
                          <a:solidFill>
                            <a:sysClr val="windowText" lastClr="000000"/>
                          </a:solidFill>
                        </a:rPr>
                        <a:t>Тема экскурсии</a:t>
                      </a:r>
                      <a:endParaRPr lang="ru-RU" sz="1400" dirty="0">
                        <a:solidFill>
                          <a:sysClr val="windowText" lastClr="000000"/>
                        </a:solidFill>
                      </a:endParaRPr>
                    </a:p>
                  </a:txBody>
                  <a:tcPr>
                    <a:solidFill>
                      <a:schemeClr val="accent2">
                        <a:lumMod val="40000"/>
                        <a:lumOff val="60000"/>
                      </a:schemeClr>
                    </a:solidFill>
                  </a:tcPr>
                </a:tc>
                <a:tc>
                  <a:txBody>
                    <a:bodyPr/>
                    <a:lstStyle/>
                    <a:p>
                      <a:r>
                        <a:rPr lang="ru-RU" sz="1400" dirty="0" smtClean="0">
                          <a:solidFill>
                            <a:sysClr val="windowText" lastClr="000000"/>
                          </a:solidFill>
                        </a:rPr>
                        <a:t>Дата посещения</a:t>
                      </a:r>
                      <a:endParaRPr lang="ru-RU" sz="1400" dirty="0">
                        <a:solidFill>
                          <a:sysClr val="windowText" lastClr="000000"/>
                        </a:solidFill>
                      </a:endParaRPr>
                    </a:p>
                  </a:txBody>
                  <a:tcPr>
                    <a:solidFill>
                      <a:schemeClr val="accent2">
                        <a:lumMod val="40000"/>
                        <a:lumOff val="60000"/>
                      </a:schemeClr>
                    </a:solidFill>
                  </a:tcPr>
                </a:tc>
                <a:tc>
                  <a:txBody>
                    <a:bodyPr/>
                    <a:lstStyle/>
                    <a:p>
                      <a:r>
                        <a:rPr lang="ru-RU" sz="1400" dirty="0" smtClean="0"/>
                        <a:t> </a:t>
                      </a:r>
                      <a:r>
                        <a:rPr lang="ru-RU" sz="1400" dirty="0" smtClean="0">
                          <a:solidFill>
                            <a:sysClr val="windowText" lastClr="000000"/>
                          </a:solidFill>
                        </a:rPr>
                        <a:t>Исполнение</a:t>
                      </a:r>
                      <a:endParaRPr lang="ru-RU" sz="1400" dirty="0">
                        <a:solidFill>
                          <a:sysClr val="windowText" lastClr="000000"/>
                        </a:solidFill>
                      </a:endParaRPr>
                    </a:p>
                  </a:txBody>
                  <a:tcPr>
                    <a:solidFill>
                      <a:schemeClr val="accent5">
                        <a:lumMod val="40000"/>
                        <a:lumOff val="60000"/>
                      </a:schemeClr>
                    </a:solidFill>
                  </a:tcPr>
                </a:tc>
              </a:tr>
              <a:tr h="451773">
                <a:tc>
                  <a:txBody>
                    <a:bodyPr/>
                    <a:lstStyle/>
                    <a:p>
                      <a:r>
                        <a:rPr lang="ru-RU" sz="1400" dirty="0" smtClean="0">
                          <a:solidFill>
                            <a:sysClr val="windowText" lastClr="000000"/>
                          </a:solidFill>
                          <a:latin typeface="+mn-lt"/>
                        </a:rPr>
                        <a:t>9а</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a:lnSpc>
                          <a:spcPct val="115000"/>
                        </a:lnSpc>
                        <a:spcAft>
                          <a:spcPts val="0"/>
                        </a:spcAft>
                      </a:pPr>
                      <a:r>
                        <a:rPr lang="ru-RU" sz="1400" b="0" kern="1200" dirty="0" smtClean="0">
                          <a:solidFill>
                            <a:schemeClr val="dk1"/>
                          </a:solidFill>
                          <a:latin typeface="+mn-lt"/>
                          <a:ea typeface="+mn-ea"/>
                          <a:cs typeface="+mn-cs"/>
                        </a:rPr>
                        <a:t>Малосердобинцы - участники битвы за Сталинград.</a:t>
                      </a:r>
                      <a:endParaRPr lang="ru-RU" sz="14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400" kern="1200" dirty="0" smtClean="0">
                          <a:solidFill>
                            <a:schemeClr val="dk1"/>
                          </a:solidFill>
                          <a:latin typeface="+mn-lt"/>
                          <a:ea typeface="+mn-ea"/>
                          <a:cs typeface="+mn-cs"/>
                        </a:rPr>
                        <a:t>25.01.19</a:t>
                      </a:r>
                      <a:endParaRPr lang="ru-RU" sz="14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400" dirty="0" smtClean="0">
                          <a:solidFill>
                            <a:sysClr val="windowText" lastClr="000000"/>
                          </a:solidFill>
                          <a:latin typeface="+mn-lt"/>
                          <a:cs typeface="Times New Roman" pitchFamily="18" charset="0"/>
                        </a:rPr>
                        <a:t>-</a:t>
                      </a:r>
                      <a:endParaRPr lang="ru-RU" sz="1400" dirty="0">
                        <a:solidFill>
                          <a:sysClr val="windowText" lastClr="000000"/>
                        </a:solidFill>
                        <a:latin typeface="+mn-lt"/>
                        <a:cs typeface="Times New Roman" pitchFamily="18" charset="0"/>
                      </a:endParaRPr>
                    </a:p>
                  </a:txBody>
                  <a:tcPr>
                    <a:solidFill>
                      <a:schemeClr val="accent5">
                        <a:lumMod val="40000"/>
                        <a:lumOff val="60000"/>
                      </a:schemeClr>
                    </a:solidFill>
                  </a:tcPr>
                </a:tc>
              </a:tr>
              <a:tr h="343854">
                <a:tc>
                  <a:txBody>
                    <a:bodyPr/>
                    <a:lstStyle/>
                    <a:p>
                      <a:r>
                        <a:rPr lang="ru-RU" sz="1400" dirty="0" smtClean="0">
                          <a:solidFill>
                            <a:sysClr val="windowText" lastClr="000000"/>
                          </a:solidFill>
                          <a:latin typeface="+mn-lt"/>
                        </a:rPr>
                        <a:t>9б</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a:lnSpc>
                          <a:spcPct val="115000"/>
                        </a:lnSpc>
                        <a:spcAft>
                          <a:spcPts val="0"/>
                        </a:spcAft>
                      </a:pPr>
                      <a:r>
                        <a:rPr lang="ru-RU" sz="1400" b="0" kern="1200" dirty="0" smtClean="0">
                          <a:solidFill>
                            <a:schemeClr val="dk1"/>
                          </a:solidFill>
                          <a:latin typeface="+mn-lt"/>
                          <a:ea typeface="+mn-ea"/>
                          <a:cs typeface="+mn-cs"/>
                        </a:rPr>
                        <a:t>Афганская война. Боль и утрата.</a:t>
                      </a:r>
                      <a:endParaRPr lang="ru-RU" sz="1400" b="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400" kern="1200" dirty="0" smtClean="0">
                          <a:solidFill>
                            <a:schemeClr val="dk1"/>
                          </a:solidFill>
                          <a:latin typeface="+mn-lt"/>
                          <a:ea typeface="+mn-ea"/>
                          <a:cs typeface="+mn-cs"/>
                        </a:rPr>
                        <a:t>14.  02.19</a:t>
                      </a:r>
                      <a:endParaRPr lang="ru-RU" sz="14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400" dirty="0" smtClean="0">
                          <a:solidFill>
                            <a:sysClr val="windowText" lastClr="000000"/>
                          </a:solidFill>
                          <a:latin typeface="+mn-lt"/>
                          <a:cs typeface="Times New Roman" pitchFamily="18" charset="0"/>
                        </a:rPr>
                        <a:t>-</a:t>
                      </a:r>
                      <a:endParaRPr lang="ru-RU" sz="1400" dirty="0">
                        <a:solidFill>
                          <a:sysClr val="windowText" lastClr="000000"/>
                        </a:solidFill>
                        <a:latin typeface="+mn-lt"/>
                        <a:cs typeface="Times New Roman" pitchFamily="18" charset="0"/>
                      </a:endParaRPr>
                    </a:p>
                  </a:txBody>
                  <a:tcPr>
                    <a:solidFill>
                      <a:schemeClr val="accent5">
                        <a:lumMod val="40000"/>
                        <a:lumOff val="60000"/>
                      </a:schemeClr>
                    </a:solidFill>
                  </a:tcPr>
                </a:tc>
              </a:tr>
              <a:tr h="451773">
                <a:tc>
                  <a:txBody>
                    <a:bodyPr/>
                    <a:lstStyle/>
                    <a:p>
                      <a:r>
                        <a:rPr lang="ru-RU" sz="1400" dirty="0" smtClean="0">
                          <a:solidFill>
                            <a:sysClr val="windowText" lastClr="000000"/>
                          </a:solidFill>
                          <a:latin typeface="+mn-lt"/>
                        </a:rPr>
                        <a:t>10</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 typeface="Arial" pitchFamily="34" charset="0"/>
                        <a:buChar char="•"/>
                        <a:tabLst/>
                        <a:defRPr/>
                      </a:pPr>
                      <a:r>
                        <a:rPr lang="ru-RU" sz="1400" b="0" kern="1200" dirty="0" smtClean="0">
                          <a:solidFill>
                            <a:schemeClr val="dk1"/>
                          </a:solidFill>
                          <a:latin typeface="+mn-lt"/>
                          <a:ea typeface="+mn-ea"/>
                          <a:cs typeface="+mn-cs"/>
                        </a:rPr>
                        <a:t>Афганская война. Боль и утрата.</a:t>
                      </a:r>
                    </a:p>
                    <a:p>
                      <a:pPr marL="0" marR="0" indent="0" algn="l" defTabSz="914400" rtl="0" eaLnBrk="1" fontAlgn="auto" latinLnBrk="0" hangingPunct="1">
                        <a:lnSpc>
                          <a:spcPct val="100000"/>
                        </a:lnSpc>
                        <a:spcBef>
                          <a:spcPts val="0"/>
                        </a:spcBef>
                        <a:spcAft>
                          <a:spcPts val="0"/>
                        </a:spcAft>
                        <a:buClrTx/>
                        <a:buSzTx/>
                        <a:buFont typeface="Arial" pitchFamily="34" charset="0"/>
                        <a:buChar char="•"/>
                        <a:tabLst/>
                        <a:defRPr/>
                      </a:pPr>
                      <a:r>
                        <a:rPr lang="ru-RU" sz="1400" kern="1200" dirty="0" smtClean="0">
                          <a:solidFill>
                            <a:schemeClr val="dk1"/>
                          </a:solidFill>
                          <a:latin typeface="+mn-lt"/>
                          <a:ea typeface="+mn-ea"/>
                          <a:cs typeface="+mn-cs"/>
                        </a:rPr>
                        <a:t>Победа далекая и близкая. Малосердобинцы – участники прорыва блокады Ленинграда</a:t>
                      </a:r>
                      <a:r>
                        <a:rPr lang="ru-RU" sz="1800" kern="1200" dirty="0" smtClean="0">
                          <a:solidFill>
                            <a:schemeClr val="dk1"/>
                          </a:solidFill>
                          <a:latin typeface="+mn-lt"/>
                          <a:ea typeface="+mn-ea"/>
                          <a:cs typeface="+mn-cs"/>
                        </a:rPr>
                        <a:t>.  </a:t>
                      </a:r>
                      <a:endParaRPr lang="ru-RU" sz="1400"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400" kern="1200" dirty="0" smtClean="0">
                          <a:solidFill>
                            <a:schemeClr val="dk1"/>
                          </a:solidFill>
                          <a:latin typeface="+mn-lt"/>
                          <a:ea typeface="+mn-ea"/>
                          <a:cs typeface="+mn-cs"/>
                        </a:rPr>
                        <a:t>15. 02.19</a:t>
                      </a:r>
                    </a:p>
                    <a:p>
                      <a:pPr algn="ctr">
                        <a:lnSpc>
                          <a:spcPct val="115000"/>
                        </a:lnSpc>
                        <a:spcAft>
                          <a:spcPts val="0"/>
                        </a:spcAft>
                      </a:pPr>
                      <a:endParaRPr lang="ru-RU" sz="1400" kern="1200" dirty="0" smtClean="0">
                        <a:solidFill>
                          <a:schemeClr val="dk1"/>
                        </a:solidFill>
                        <a:latin typeface="+mn-lt"/>
                        <a:ea typeface="+mn-ea"/>
                        <a:cs typeface="+mn-cs"/>
                      </a:endParaRPr>
                    </a:p>
                    <a:p>
                      <a:pPr algn="ctr">
                        <a:lnSpc>
                          <a:spcPct val="115000"/>
                        </a:lnSpc>
                        <a:spcAft>
                          <a:spcPts val="0"/>
                        </a:spcAft>
                      </a:pPr>
                      <a:r>
                        <a:rPr lang="ru-RU" sz="1400" kern="1200" dirty="0" smtClean="0">
                          <a:solidFill>
                            <a:schemeClr val="dk1"/>
                          </a:solidFill>
                          <a:latin typeface="+mn-lt"/>
                          <a:ea typeface="+mn-ea"/>
                          <a:cs typeface="+mn-cs"/>
                        </a:rPr>
                        <a:t>17.05.19</a:t>
                      </a:r>
                    </a:p>
                  </a:txBody>
                  <a:tcPr marL="68580" marR="68580" marT="0" marB="0">
                    <a:solidFill>
                      <a:schemeClr val="accent2">
                        <a:lumMod val="40000"/>
                        <a:lumOff val="60000"/>
                      </a:schemeClr>
                    </a:solidFill>
                  </a:tcPr>
                </a:tc>
                <a:tc>
                  <a:txBody>
                    <a:bodyPr/>
                    <a:lstStyle/>
                    <a:p>
                      <a:r>
                        <a:rPr lang="ru-RU" sz="1400" dirty="0" smtClean="0">
                          <a:solidFill>
                            <a:sysClr val="windowText" lastClr="000000"/>
                          </a:solidFill>
                          <a:latin typeface="+mn-lt"/>
                          <a:cs typeface="Times New Roman" pitchFamily="18" charset="0"/>
                        </a:rPr>
                        <a:t>-</a:t>
                      </a:r>
                    </a:p>
                    <a:p>
                      <a:endParaRPr lang="ru-RU" sz="1400" dirty="0" smtClean="0">
                        <a:solidFill>
                          <a:sysClr val="windowText" lastClr="000000"/>
                        </a:solidFill>
                        <a:latin typeface="+mn-lt"/>
                        <a:cs typeface="Times New Roman" pitchFamily="18" charset="0"/>
                      </a:endParaRPr>
                    </a:p>
                    <a:p>
                      <a:r>
                        <a:rPr lang="ru-RU" sz="1400" dirty="0" smtClean="0">
                          <a:solidFill>
                            <a:sysClr val="windowText" lastClr="000000"/>
                          </a:solidFill>
                          <a:latin typeface="+mn-lt"/>
                          <a:cs typeface="Times New Roman" pitchFamily="18" charset="0"/>
                        </a:rPr>
                        <a:t>-</a:t>
                      </a:r>
                      <a:endParaRPr lang="ru-RU" sz="1400" dirty="0">
                        <a:solidFill>
                          <a:sysClr val="windowText" lastClr="000000"/>
                        </a:solidFill>
                        <a:latin typeface="+mn-lt"/>
                        <a:cs typeface="Times New Roman" pitchFamily="18" charset="0"/>
                      </a:endParaRPr>
                    </a:p>
                  </a:txBody>
                  <a:tcPr>
                    <a:solidFill>
                      <a:schemeClr val="accent5">
                        <a:lumMod val="40000"/>
                        <a:lumOff val="60000"/>
                      </a:schemeClr>
                    </a:solidFill>
                  </a:tcPr>
                </a:tc>
              </a:tr>
              <a:tr h="684496">
                <a:tc>
                  <a:txBody>
                    <a:bodyPr/>
                    <a:lstStyle/>
                    <a:p>
                      <a:r>
                        <a:rPr lang="ru-RU" sz="1400" dirty="0" smtClean="0">
                          <a:solidFill>
                            <a:sysClr val="windowText" lastClr="000000"/>
                          </a:solidFill>
                          <a:latin typeface="+mn-lt"/>
                        </a:rPr>
                        <a:t>11</a:t>
                      </a:r>
                      <a:endParaRPr lang="ru-RU" sz="1400" dirty="0">
                        <a:solidFill>
                          <a:sysClr val="windowText" lastClr="000000"/>
                        </a:solidFill>
                        <a:latin typeface="+mn-lt"/>
                      </a:endParaRPr>
                    </a:p>
                  </a:txBody>
                  <a:tcPr>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b="0" kern="1200" dirty="0" smtClean="0">
                          <a:solidFill>
                            <a:schemeClr val="dk1"/>
                          </a:solidFill>
                          <a:latin typeface="+mn-lt"/>
                          <a:ea typeface="+mn-ea"/>
                          <a:cs typeface="+mn-cs"/>
                        </a:rPr>
                        <a:t>Малосердобинцы - участники битвы за Сталинград.</a:t>
                      </a:r>
                      <a:endParaRPr lang="ru-RU" sz="1400" dirty="0">
                        <a:latin typeface="+mn-lt"/>
                        <a:ea typeface="Calibri"/>
                        <a:cs typeface="Times New Roman"/>
                      </a:endParaRPr>
                    </a:p>
                  </a:txBody>
                  <a:tcPr marL="68580" marR="68580" marT="0" marB="0">
                    <a:solidFill>
                      <a:schemeClr val="accent2">
                        <a:lumMod val="40000"/>
                        <a:lumOff val="6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dk1"/>
                          </a:solidFill>
                          <a:latin typeface="+mn-lt"/>
                          <a:ea typeface="+mn-ea"/>
                          <a:cs typeface="+mn-cs"/>
                        </a:rPr>
                        <a:t>30.01.19</a:t>
                      </a:r>
                      <a:endParaRPr lang="ru-RU" sz="1400" dirty="0" smtClean="0">
                        <a:latin typeface="+mn-lt"/>
                        <a:ea typeface="Calibri"/>
                        <a:cs typeface="Times New Roman"/>
                      </a:endParaRPr>
                    </a:p>
                    <a:p>
                      <a:pPr algn="ctr">
                        <a:lnSpc>
                          <a:spcPct val="115000"/>
                        </a:lnSpc>
                        <a:spcAft>
                          <a:spcPts val="0"/>
                        </a:spcAft>
                      </a:pPr>
                      <a:endParaRPr lang="ru-RU" sz="1400"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400" dirty="0" smtClean="0">
                          <a:solidFill>
                            <a:sysClr val="windowText" lastClr="000000"/>
                          </a:solidFill>
                          <a:latin typeface="+mn-lt"/>
                        </a:rPr>
                        <a:t>-</a:t>
                      </a:r>
                      <a:endParaRPr lang="ru-RU" sz="1400" dirty="0">
                        <a:solidFill>
                          <a:sysClr val="windowText" lastClr="000000"/>
                        </a:solidFill>
                        <a:latin typeface="+mn-lt"/>
                      </a:endParaRPr>
                    </a:p>
                  </a:txBody>
                  <a:tcPr>
                    <a:solidFill>
                      <a:schemeClr val="accent5">
                        <a:lumMod val="40000"/>
                        <a:lumOff val="60000"/>
                      </a:schemeClr>
                    </a:solidFill>
                  </a:tcPr>
                </a:tc>
              </a:tr>
              <a:tr h="599835">
                <a:tc>
                  <a:txBody>
                    <a:bodyPr/>
                    <a:lstStyle/>
                    <a:p>
                      <a:r>
                        <a:rPr lang="ru-RU" sz="1400" b="1" dirty="0" smtClean="0">
                          <a:solidFill>
                            <a:sysClr val="windowText" lastClr="000000"/>
                          </a:solidFill>
                          <a:latin typeface="+mn-lt"/>
                        </a:rPr>
                        <a:t>Итого</a:t>
                      </a:r>
                      <a:endParaRPr lang="ru-RU" sz="1400" b="1" dirty="0">
                        <a:solidFill>
                          <a:sysClr val="windowText" lastClr="000000"/>
                        </a:solidFill>
                        <a:latin typeface="+mn-lt"/>
                      </a:endParaRPr>
                    </a:p>
                  </a:txBody>
                  <a:tcPr>
                    <a:solidFill>
                      <a:schemeClr val="accent1">
                        <a:lumMod val="20000"/>
                        <a:lumOff val="80000"/>
                      </a:schemeClr>
                    </a:solidFill>
                  </a:tcPr>
                </a:tc>
                <a:tc>
                  <a:txBody>
                    <a:bodyPr/>
                    <a:lstStyle/>
                    <a:p>
                      <a:pPr>
                        <a:lnSpc>
                          <a:spcPct val="115000"/>
                        </a:lnSpc>
                        <a:spcAft>
                          <a:spcPts val="0"/>
                        </a:spcAft>
                      </a:pPr>
                      <a:endParaRPr lang="ru-RU" sz="1400" b="1" dirty="0">
                        <a:latin typeface="+mn-lt"/>
                        <a:ea typeface="Calibri"/>
                        <a:cs typeface="Times New Roman"/>
                      </a:endParaRPr>
                    </a:p>
                  </a:txBody>
                  <a:tcPr marL="68580" marR="68580" marT="0" marB="0">
                    <a:solidFill>
                      <a:schemeClr val="accent2">
                        <a:lumMod val="40000"/>
                        <a:lumOff val="60000"/>
                      </a:schemeClr>
                    </a:solidFill>
                  </a:tcPr>
                </a:tc>
                <a:tc>
                  <a:txBody>
                    <a:bodyPr/>
                    <a:lstStyle/>
                    <a:p>
                      <a:pPr algn="ctr">
                        <a:lnSpc>
                          <a:spcPct val="115000"/>
                        </a:lnSpc>
                        <a:spcAft>
                          <a:spcPts val="0"/>
                        </a:spcAft>
                      </a:pPr>
                      <a:r>
                        <a:rPr lang="ru-RU" sz="1400" b="1" dirty="0" smtClean="0">
                          <a:latin typeface="+mn-lt"/>
                          <a:ea typeface="Calibri"/>
                          <a:cs typeface="Times New Roman"/>
                        </a:rPr>
                        <a:t>5</a:t>
                      </a:r>
                      <a:endParaRPr lang="ru-RU" sz="1400" b="1" dirty="0">
                        <a:latin typeface="+mn-lt"/>
                        <a:ea typeface="Calibri"/>
                        <a:cs typeface="Times New Roman"/>
                      </a:endParaRPr>
                    </a:p>
                  </a:txBody>
                  <a:tcPr marL="68580" marR="68580" marT="0" marB="0">
                    <a:solidFill>
                      <a:schemeClr val="accent2">
                        <a:lumMod val="40000"/>
                        <a:lumOff val="60000"/>
                      </a:schemeClr>
                    </a:solidFill>
                  </a:tcPr>
                </a:tc>
                <a:tc>
                  <a:txBody>
                    <a:bodyPr/>
                    <a:lstStyle/>
                    <a:p>
                      <a:r>
                        <a:rPr lang="ru-RU" sz="1400" b="1" dirty="0" smtClean="0">
                          <a:solidFill>
                            <a:sysClr val="windowText" lastClr="000000"/>
                          </a:solidFill>
                          <a:latin typeface="+mn-lt"/>
                        </a:rPr>
                        <a:t>0</a:t>
                      </a:r>
                      <a:endParaRPr lang="ru-RU" sz="1400" b="1" dirty="0">
                        <a:solidFill>
                          <a:sysClr val="windowText" lastClr="000000"/>
                        </a:solidFill>
                        <a:latin typeface="+mn-lt"/>
                      </a:endParaRPr>
                    </a:p>
                  </a:txBody>
                  <a:tcPr>
                    <a:solidFill>
                      <a:schemeClr val="accent5">
                        <a:lumMod val="40000"/>
                        <a:lumOff val="60000"/>
                      </a:schemeClr>
                    </a:solidFill>
                  </a:tcPr>
                </a:tc>
              </a:tr>
            </a:tbl>
          </a:graphicData>
        </a:graphic>
      </p:graphicFrame>
      <p:sp>
        <p:nvSpPr>
          <p:cNvPr id="3" name="Прямоугольник 2"/>
          <p:cNvSpPr/>
          <p:nvPr/>
        </p:nvSpPr>
        <p:spPr>
          <a:xfrm>
            <a:off x="1691680" y="188640"/>
            <a:ext cx="5472608"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Реализация календарного плана экскурсий </a:t>
            </a:r>
          </a:p>
          <a:p>
            <a:pPr algn="ctr"/>
            <a:r>
              <a:rPr lang="ru-RU" b="1" dirty="0" smtClean="0"/>
              <a:t>в районный краеведческий музей</a:t>
            </a:r>
          </a:p>
          <a:p>
            <a:pPr algn="ctr"/>
            <a:r>
              <a:rPr lang="ru-RU" b="1" dirty="0" smtClean="0"/>
              <a:t>  во 2 полугодии 2018-19</a:t>
            </a:r>
            <a:endParaRPr lang="ru-RU" b="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139952" y="4653136"/>
            <a:ext cx="4572000" cy="2031325"/>
          </a:xfrm>
          <a:prstGeom prst="rect">
            <a:avLst/>
          </a:prstGeom>
        </p:spPr>
        <p:txBody>
          <a:bodyPr>
            <a:spAutoFit/>
          </a:bodyPr>
          <a:lstStyle/>
          <a:p>
            <a:r>
              <a:rPr lang="ru-RU" dirty="0" smtClean="0"/>
              <a:t>6 июня  2-й отряд  в рамках часа развития посетил районный краеведческий музей. Сотрудник музея </a:t>
            </a:r>
            <a:r>
              <a:rPr lang="ru-RU" dirty="0" err="1" smtClean="0"/>
              <a:t>Пчелинцев</a:t>
            </a:r>
            <a:r>
              <a:rPr lang="ru-RU" dirty="0" smtClean="0"/>
              <a:t> С.А. рассказывал ребятам о героях Великой отечественной войны и их наградах. Ребята рассмотрели все выставочные экспонаты в зале  боевой славы.</a:t>
            </a:r>
            <a:endParaRPr lang="ru-RU" dirty="0"/>
          </a:p>
        </p:txBody>
      </p:sp>
      <p:pic>
        <p:nvPicPr>
          <p:cNvPr id="55298" name="Picture 2" descr="D:\Документы\Мама\Загрузки\ВР 2018-19\Лагерь 2019\ЛАГЕРЬ новости\0-уже\6 .06\6.06 2 отряд в музее\SAM_6837.JPG"/>
          <p:cNvPicPr>
            <a:picLocks noChangeAspect="1" noChangeArrowheads="1"/>
          </p:cNvPicPr>
          <p:nvPr/>
        </p:nvPicPr>
        <p:blipFill>
          <a:blip r:embed="rId2" cstate="email"/>
          <a:srcRect/>
          <a:stretch>
            <a:fillRect/>
          </a:stretch>
        </p:blipFill>
        <p:spPr bwMode="auto">
          <a:xfrm>
            <a:off x="323528" y="404664"/>
            <a:ext cx="3816746" cy="3387995"/>
          </a:xfrm>
          <a:prstGeom prst="rect">
            <a:avLst/>
          </a:prstGeom>
          <a:noFill/>
        </p:spPr>
      </p:pic>
      <p:pic>
        <p:nvPicPr>
          <p:cNvPr id="55299" name="Picture 3" descr="D:\Документы\Мама\Загрузки\ВР 2018-19\Лагерь 2019\ЛАГЕРЬ новости\0-уже\6 .06\6.06 2 отряд в музее\SAM_6833.JPG"/>
          <p:cNvPicPr>
            <a:picLocks noChangeAspect="1" noChangeArrowheads="1"/>
          </p:cNvPicPr>
          <p:nvPr/>
        </p:nvPicPr>
        <p:blipFill>
          <a:blip r:embed="rId3" cstate="email"/>
          <a:srcRect/>
          <a:stretch>
            <a:fillRect/>
          </a:stretch>
        </p:blipFill>
        <p:spPr bwMode="auto">
          <a:xfrm>
            <a:off x="251520" y="4149080"/>
            <a:ext cx="3811096" cy="2543566"/>
          </a:xfrm>
          <a:prstGeom prst="rect">
            <a:avLst/>
          </a:prstGeom>
          <a:noFill/>
        </p:spPr>
      </p:pic>
      <p:pic>
        <p:nvPicPr>
          <p:cNvPr id="55300" name="Picture 4" descr="D:\Документы\Мама\Загрузки\ВР 2018-19\Лагерь 2019\ЛАГЕРЬ новости\0-уже\6 .06\6.06 2 отряд в музее\SAM_6839.JPG"/>
          <p:cNvPicPr>
            <a:picLocks noChangeAspect="1" noChangeArrowheads="1"/>
          </p:cNvPicPr>
          <p:nvPr/>
        </p:nvPicPr>
        <p:blipFill>
          <a:blip r:embed="rId4" cstate="email"/>
          <a:srcRect/>
          <a:stretch>
            <a:fillRect/>
          </a:stretch>
        </p:blipFill>
        <p:spPr bwMode="auto">
          <a:xfrm>
            <a:off x="4355976" y="692696"/>
            <a:ext cx="4531176" cy="3024155"/>
          </a:xfrm>
          <a:prstGeom prst="rect">
            <a:avLst/>
          </a:prstGeom>
          <a:noFill/>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851920" y="4365104"/>
            <a:ext cx="4572000" cy="2062103"/>
          </a:xfrm>
          <a:prstGeom prst="rect">
            <a:avLst/>
          </a:prstGeom>
          <a:ln>
            <a:solidFill>
              <a:schemeClr val="accent1"/>
            </a:solidFill>
          </a:ln>
        </p:spPr>
        <p:txBody>
          <a:bodyPr>
            <a:spAutoFit/>
          </a:bodyPr>
          <a:lstStyle/>
          <a:p>
            <a:pPr algn="just"/>
            <a:r>
              <a:rPr lang="ru-RU" sz="1600" b="1" dirty="0" smtClean="0"/>
              <a:t>7 июня </a:t>
            </a:r>
            <a:r>
              <a:rPr lang="ru-RU" sz="1600" dirty="0" smtClean="0"/>
              <a:t>ребята 1 отряда посетили районный краеведческий музей. Здесь у них была возможность не только узнать историю образования нашего села, но и потрогать руками многовековые окаменелости, посмотреть предметы быта крестьян. Любознательным посетителям было все интересно. Они задавали много вопросов  и получали на  них ответы. </a:t>
            </a:r>
            <a:endParaRPr lang="ru-RU" sz="1600" dirty="0"/>
          </a:p>
        </p:txBody>
      </p:sp>
      <p:pic>
        <p:nvPicPr>
          <p:cNvPr id="56322" name="Picture 2" descr="D:\Документы\Мама\Загрузки\ВР 2018-19\Лагерь 2019\ЛАГЕРЬ новости\0-уже\07.06\7.06 1 отряд в музее\IMG-245d575e8ae.jpg"/>
          <p:cNvPicPr>
            <a:picLocks noChangeAspect="1" noChangeArrowheads="1"/>
          </p:cNvPicPr>
          <p:nvPr/>
        </p:nvPicPr>
        <p:blipFill>
          <a:blip r:embed="rId2" cstate="email"/>
          <a:srcRect/>
          <a:stretch>
            <a:fillRect/>
          </a:stretch>
        </p:blipFill>
        <p:spPr bwMode="auto">
          <a:xfrm>
            <a:off x="251520" y="260648"/>
            <a:ext cx="4267200" cy="3200400"/>
          </a:xfrm>
          <a:prstGeom prst="rect">
            <a:avLst/>
          </a:prstGeom>
          <a:noFill/>
        </p:spPr>
      </p:pic>
      <p:pic>
        <p:nvPicPr>
          <p:cNvPr id="56323" name="Picture 3" descr="D:\Документы\Мама\Загрузки\ВР 2018-19\Лагерь 2019\ЛАГЕРЬ новости\0-уже\07.06\7.06 1 отряд в музее\IMG-c105c12f1b5d91949bb9de8eab31cd96-V.jpg"/>
          <p:cNvPicPr>
            <a:picLocks noChangeAspect="1" noChangeArrowheads="1"/>
          </p:cNvPicPr>
          <p:nvPr/>
        </p:nvPicPr>
        <p:blipFill>
          <a:blip r:embed="rId3" cstate="email"/>
          <a:srcRect/>
          <a:stretch>
            <a:fillRect/>
          </a:stretch>
        </p:blipFill>
        <p:spPr bwMode="auto">
          <a:xfrm>
            <a:off x="4716016" y="188640"/>
            <a:ext cx="4267200" cy="3200400"/>
          </a:xfrm>
          <a:prstGeom prst="rect">
            <a:avLst/>
          </a:prstGeom>
          <a:noFill/>
        </p:spPr>
      </p:pic>
      <p:pic>
        <p:nvPicPr>
          <p:cNvPr id="56324" name="Picture 4" descr="D:\Документы\Мама\Загрузки\ВР 2018-19\Лагерь 2019\ЛАГЕРЬ новости\0-уже\07.06\7.06 1 отряд в музее\IMG-fb0cfc5881f772cc0b7d013e945d4bf1-V.jpg"/>
          <p:cNvPicPr>
            <a:picLocks noChangeAspect="1" noChangeArrowheads="1"/>
          </p:cNvPicPr>
          <p:nvPr/>
        </p:nvPicPr>
        <p:blipFill>
          <a:blip r:embed="rId4" cstate="email"/>
          <a:srcRect/>
          <a:stretch>
            <a:fillRect/>
          </a:stretch>
        </p:blipFill>
        <p:spPr bwMode="auto">
          <a:xfrm>
            <a:off x="553598" y="2924944"/>
            <a:ext cx="2808312" cy="3744416"/>
          </a:xfrm>
          <a:prstGeom prst="rect">
            <a:avLst/>
          </a:prstGeom>
          <a:noFill/>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descr="C:\Users\admin\Desktop\фото лагерь\20190610_100731.jpg"/>
          <p:cNvPicPr/>
          <p:nvPr/>
        </p:nvPicPr>
        <p:blipFill rotWithShape="1">
          <a:blip r:embed="rId2" cstate="email">
            <a:extLst>
              <a:ext uri="{BEBA8EAE-BF5A-486C-A8C5-ECC9F3942E4B}">
                <a14:imgProp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14:imgLayer r:embed="rId10">
                    <a14:imgEffect>
                      <a14:brightnessContrast contrast="-20000"/>
                    </a14:imgEffect>
                  </a14:imgLayer>
                </a14:imgProps>
              </a:ex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p:blipFill>
        <p:spPr bwMode="auto">
          <a:xfrm rot="5400000">
            <a:off x="6004736" y="484096"/>
            <a:ext cx="3195501" cy="2604589"/>
          </a:xfrm>
          <a:prstGeom prst="rect">
            <a:avLst/>
          </a:prstGeom>
          <a:noFill/>
          <a:ln>
            <a:solidFill>
              <a:schemeClr val="accent1"/>
            </a:solid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3" name="Рисунок 2" descr="C:\Users\admin\Desktop\фото лагерь\20190610_100931.jpg"/>
          <p:cNvPicPr/>
          <p:nvPr/>
        </p:nvPicPr>
        <p:blipFill rotWithShape="1">
          <a:blip r:embed="rId11" cstate="email">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p:blipFill>
        <p:spPr bwMode="auto">
          <a:xfrm>
            <a:off x="3419872" y="260648"/>
            <a:ext cx="2680154" cy="3205843"/>
          </a:xfrm>
          <a:prstGeom prst="rect">
            <a:avLst/>
          </a:prstGeom>
          <a:noFill/>
          <a:ln>
            <a:solidFill>
              <a:schemeClr val="accent1"/>
            </a:solid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4" name="Рисунок 3" descr="C:\Users\admin\Desktop\фото лагерь\20190610_094133.jpg"/>
          <p:cNvPicPr/>
          <p:nvPr/>
        </p:nvPicPr>
        <p:blipFill rotWithShape="1">
          <a:blip r:embed="rId12" cstate="email">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p:blipFill>
        <p:spPr bwMode="auto">
          <a:xfrm>
            <a:off x="5724128" y="3501008"/>
            <a:ext cx="3247089" cy="2736304"/>
          </a:xfrm>
          <a:prstGeom prst="rect">
            <a:avLst/>
          </a:prstGeom>
          <a:noFill/>
          <a:ln>
            <a:solidFill>
              <a:schemeClr val="accent1"/>
            </a:solid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5" name="Рисунок 4" descr="C:\Users\admin\Desktop\фото лагерь\20190610_100731.jpg"/>
          <p:cNvPicPr/>
          <p:nvPr/>
        </p:nvPicPr>
        <p:blipFill rotWithShape="1">
          <a:blip r:embed="rId2" cstate="email">
            <a:extLst>
              <a:ext uri="{BEBA8EAE-BF5A-486C-A8C5-ECC9F3942E4B}">
                <a14:imgProps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14:imgLayer r:embed="rId13">
                    <a14:imgEffect>
                      <a14:brightnessContrast contrast="-20000"/>
                    </a14:imgEffect>
                  </a14:imgLayer>
                </a14:imgProps>
              </a:ex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p:blipFill>
        <p:spPr bwMode="auto">
          <a:xfrm rot="5400000">
            <a:off x="244096" y="628112"/>
            <a:ext cx="3195501" cy="2604589"/>
          </a:xfrm>
          <a:prstGeom prst="rect">
            <a:avLst/>
          </a:prstGeom>
          <a:noFill/>
          <a:ln>
            <a:solidFill>
              <a:schemeClr val="accent1"/>
            </a:solid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pic>
        <p:nvPicPr>
          <p:cNvPr id="6" name="Рисунок 5" descr="C:\Users\admin\Desktop\фото лагерь\20190610_100105.jpg"/>
          <p:cNvPicPr/>
          <p:nvPr/>
        </p:nvPicPr>
        <p:blipFill rotWithShape="1">
          <a:blip r:embed="rId14" cstate="email">
            <a:extLst>
              <a:ext uri="{28A0092B-C50C-407E-A947-70E740481C1C}">
                <a14:useLocalDpi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val="0"/>
              </a:ext>
            </a:extLst>
          </a:blip>
          <a:srcRect/>
          <a:stretch/>
        </p:blipFill>
        <p:spPr bwMode="auto">
          <a:xfrm>
            <a:off x="3059832" y="3717032"/>
            <a:ext cx="2587253" cy="2520280"/>
          </a:xfrm>
          <a:prstGeom prst="rect">
            <a:avLst/>
          </a:prstGeom>
          <a:noFill/>
          <a:ln>
            <a:solidFill>
              <a:schemeClr val="accent1"/>
            </a:solidFill>
          </a:ln>
          <a:extLst>
            <a:ext uri="{53640926-AAD7-44D8-BBD7-CCE9431645EC}">
              <a14:shadowObscured xmlns:lc="http://schemas.openxmlformats.org/drawingml/2006/lockedCanvas" xmlns:pic="http://schemas.openxmlformats.org/drawingml/2006/picture" xmlns="" xmlns:wpc="http://schemas.microsoft.com/office/word/2010/wordprocessingCanvas" xmlns:mc="http://schemas.openxmlformats.org/markup-compatibility/2006" xmlns:o="urn:schemas-microsoft-com:office:office" xmlns:v="urn:schemas-microsoft-com:vml" xmlns:wp14="http://schemas.microsoft.com/office/word/2010/wordprocessingDrawing" xmlns:w10="urn:schemas-microsoft-com:office:word" xmlns:w="http://schemas.openxmlformats.org/wordprocessingml/2006/main" xmlns:w14="http://schemas.microsoft.com/office/word/2010/wordml" xmlns:wpg="http://schemas.microsoft.com/office/word/2010/wordprocessingGroup" xmlns:wpi="http://schemas.microsoft.com/office/word/2010/wordprocessingInk" xmlns:wps="http://schemas.microsoft.com/office/word/2010/wordprocessingShape" xmlns:a14="http://schemas.microsoft.com/office/drawing/2010/main" xmlns:wne="http://schemas.microsoft.com/office/word/2006/wordml" xmlns:wp="http://schemas.openxmlformats.org/drawingml/2006/wordprocessingDrawing" xmlns:m="http://schemas.openxmlformats.org/officeDocument/2006/math" xmlns:ve="http://schemas.openxmlformats.org/markup-compatibility/2006"/>
            </a:ext>
          </a:extLst>
        </p:spPr>
      </p:pic>
      <p:sp>
        <p:nvSpPr>
          <p:cNvPr id="8" name="TextBox 7"/>
          <p:cNvSpPr txBox="1"/>
          <p:nvPr/>
        </p:nvSpPr>
        <p:spPr>
          <a:xfrm>
            <a:off x="539552" y="3933056"/>
            <a:ext cx="2376264" cy="2308324"/>
          </a:xfrm>
          <a:prstGeom prst="rect">
            <a:avLst/>
          </a:prstGeom>
          <a:noFill/>
          <a:ln>
            <a:solidFill>
              <a:schemeClr val="accent1"/>
            </a:solidFill>
          </a:ln>
        </p:spPr>
        <p:txBody>
          <a:bodyPr wrap="square" rtlCol="0">
            <a:spAutoFit/>
          </a:bodyPr>
          <a:lstStyle/>
          <a:p>
            <a:r>
              <a:rPr lang="ru-RU" dirty="0" smtClean="0"/>
              <a:t>В течение летнего оздоровительного лагеря отряды совершали познавательные экскурсии к памятникам в центре села.  </a:t>
            </a:r>
            <a:endParaRPr lang="ru-RU" dirty="0"/>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5" name="Rectangle 1"/>
          <p:cNvSpPr>
            <a:spLocks noChangeArrowheads="1"/>
          </p:cNvSpPr>
          <p:nvPr/>
        </p:nvSpPr>
        <p:spPr bwMode="auto">
          <a:xfrm>
            <a:off x="4644008" y="4269429"/>
            <a:ext cx="4176464" cy="221599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13 июня в рамках реализации проекта «Культурная суббота»   второй отряд летнего пришкольного лагеря «Муравейник»  посетил районный краеведческий музей.  Сотрудник музея </a:t>
            </a:r>
            <a:r>
              <a:rPr kumimoji="0" lang="ru-RU" sz="1400" b="0" i="0" u="none" strike="noStrike" cap="none" normalizeH="0" baseline="0" dirty="0" err="1" smtClean="0">
                <a:ln>
                  <a:noFill/>
                </a:ln>
                <a:solidFill>
                  <a:schemeClr val="tx1"/>
                </a:solidFill>
                <a:effectLst/>
                <a:latin typeface="Calibri" pitchFamily="34" charset="0"/>
                <a:ea typeface="Calibri" pitchFamily="34" charset="0"/>
                <a:cs typeface="Times New Roman" pitchFamily="18" charset="0"/>
              </a:rPr>
              <a:t>Пчелинцев</a:t>
            </a:r>
            <a:r>
              <a:rPr kumimoji="0" lang="ru-RU" sz="14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 С.А. в интересной доступной для младших школьников форме  рассказал   про обитателей древнего моря, показал археологические находки. Юные посетители с интересом рассматривали экспонаты и  задавали многочисленные </a:t>
            </a:r>
            <a:r>
              <a:rPr kumimoji="0" lang="ru-RU" sz="1200" b="0" i="0" u="none" strike="noStrike" cap="none" normalizeH="0" baseline="0" dirty="0" smtClean="0">
                <a:ln>
                  <a:noFill/>
                </a:ln>
                <a:solidFill>
                  <a:schemeClr val="tx1"/>
                </a:solidFill>
                <a:effectLst/>
                <a:latin typeface="Calibri" pitchFamily="34" charset="0"/>
                <a:ea typeface="Calibri" pitchFamily="34" charset="0"/>
                <a:cs typeface="Times New Roman" pitchFamily="18" charset="0"/>
              </a:rPr>
              <a:t>вопросы о найденных артефактах.  </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57346" name="Picture 2" descr="D:\Документы\Мама\Загрузки\ВР 2018-19\Лагерь 2019\ЛАГЕРЬ новости\0-уже\музей 2 отряд\CIMG5820.JPG"/>
          <p:cNvPicPr>
            <a:picLocks noChangeAspect="1" noChangeArrowheads="1"/>
          </p:cNvPicPr>
          <p:nvPr/>
        </p:nvPicPr>
        <p:blipFill>
          <a:blip r:embed="rId2" cstate="email"/>
          <a:srcRect/>
          <a:stretch>
            <a:fillRect/>
          </a:stretch>
        </p:blipFill>
        <p:spPr bwMode="auto">
          <a:xfrm>
            <a:off x="179512" y="188640"/>
            <a:ext cx="4608512" cy="3456384"/>
          </a:xfrm>
          <a:prstGeom prst="rect">
            <a:avLst/>
          </a:prstGeom>
          <a:noFill/>
        </p:spPr>
      </p:pic>
      <p:pic>
        <p:nvPicPr>
          <p:cNvPr id="57347" name="Picture 3" descr="D:\Документы\Мама\Загрузки\ВР 2018-19\Лагерь 2019\ЛАГЕРЬ новости\0-уже\музей 2 отряд\CIMG5826.JPG"/>
          <p:cNvPicPr>
            <a:picLocks noChangeAspect="1" noChangeArrowheads="1"/>
          </p:cNvPicPr>
          <p:nvPr/>
        </p:nvPicPr>
        <p:blipFill>
          <a:blip r:embed="rId3" cstate="email"/>
          <a:srcRect/>
          <a:stretch>
            <a:fillRect/>
          </a:stretch>
        </p:blipFill>
        <p:spPr bwMode="auto">
          <a:xfrm>
            <a:off x="467544" y="3861048"/>
            <a:ext cx="3672408" cy="2754306"/>
          </a:xfrm>
          <a:prstGeom prst="rect">
            <a:avLst/>
          </a:prstGeom>
          <a:noFill/>
        </p:spPr>
      </p:pic>
      <p:pic>
        <p:nvPicPr>
          <p:cNvPr id="57348" name="Picture 4" descr="D:\Документы\Мама\Загрузки\ВР 2018-19\Лагерь 2019\ЛАГЕРЬ новости\0-уже\музей 2 отряд\CIMG5831.JPG"/>
          <p:cNvPicPr>
            <a:picLocks noChangeAspect="1" noChangeArrowheads="1"/>
          </p:cNvPicPr>
          <p:nvPr/>
        </p:nvPicPr>
        <p:blipFill>
          <a:blip r:embed="rId4" cstate="email"/>
          <a:srcRect/>
          <a:stretch>
            <a:fillRect/>
          </a:stretch>
        </p:blipFill>
        <p:spPr bwMode="auto">
          <a:xfrm>
            <a:off x="4932040" y="836712"/>
            <a:ext cx="4032448" cy="3024336"/>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331640" y="1628800"/>
          <a:ext cx="6840759" cy="3412236"/>
        </p:xfrm>
        <a:graphic>
          <a:graphicData uri="http://schemas.openxmlformats.org/drawingml/2006/table">
            <a:tbl>
              <a:tblPr/>
              <a:tblGrid>
                <a:gridCol w="856894"/>
                <a:gridCol w="443222"/>
                <a:gridCol w="1868236"/>
                <a:gridCol w="2160240"/>
                <a:gridCol w="1512167"/>
              </a:tblGrid>
              <a:tr h="126997">
                <a:tc>
                  <a:txBody>
                    <a:bodyPr/>
                    <a:lstStyle/>
                    <a:p>
                      <a:pPr algn="ctr">
                        <a:lnSpc>
                          <a:spcPct val="115000"/>
                        </a:lnSpc>
                        <a:spcAft>
                          <a:spcPts val="0"/>
                        </a:spcAft>
                      </a:pPr>
                      <a:r>
                        <a:rPr lang="ru-RU" sz="1400" b="1" dirty="0">
                          <a:latin typeface="Calibri"/>
                          <a:ea typeface="Calibri"/>
                          <a:cs typeface="Times New Roman"/>
                        </a:rPr>
                        <a:t>месяц</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b="1" dirty="0">
                          <a:latin typeface="Calibri"/>
                          <a:ea typeface="Calibri"/>
                          <a:cs typeface="Times New Roman"/>
                        </a:rPr>
                        <a:t>класс</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gn="ctr">
                        <a:lnSpc>
                          <a:spcPct val="115000"/>
                        </a:lnSpc>
                        <a:spcAft>
                          <a:spcPts val="0"/>
                        </a:spcAft>
                      </a:pPr>
                      <a:r>
                        <a:rPr lang="ru-RU" sz="1400" b="1">
                          <a:latin typeface="Calibri"/>
                          <a:ea typeface="Calibri"/>
                          <a:cs typeface="Times New Roman"/>
                        </a:rPr>
                        <a:t>Кл. руководитель</a:t>
                      </a:r>
                      <a:endParaRPr lang="ru-RU" sz="140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Calibri"/>
                          <a:ea typeface="Calibri"/>
                          <a:cs typeface="Times New Roman"/>
                        </a:rPr>
                        <a:t>Тема экскурсии</a:t>
                      </a:r>
                      <a:endParaRPr lang="ru-RU" sz="140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latin typeface="Calibri"/>
                          <a:ea typeface="Calibri"/>
                          <a:cs typeface="Times New Roman"/>
                        </a:rPr>
                        <a:t>Исполнение</a:t>
                      </a:r>
                      <a:endParaRPr lang="ru-RU" sz="1400" b="1"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26997">
                <a:tc>
                  <a:txBody>
                    <a:bodyPr/>
                    <a:lstStyle/>
                    <a:p>
                      <a:pPr algn="ctr">
                        <a:lnSpc>
                          <a:spcPct val="115000"/>
                        </a:lnSpc>
                        <a:spcAft>
                          <a:spcPts val="0"/>
                        </a:spcAft>
                      </a:pPr>
                      <a:r>
                        <a:rPr lang="ru-RU" sz="1400" b="1" dirty="0" smtClean="0">
                          <a:latin typeface="Calibri"/>
                          <a:ea typeface="Calibri"/>
                          <a:cs typeface="Times New Roman"/>
                        </a:rPr>
                        <a:t>январь</a:t>
                      </a:r>
                      <a:endParaRPr lang="ru-RU" sz="1400" b="1"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dirty="0" smtClean="0">
                          <a:latin typeface="Calibri"/>
                          <a:ea typeface="Calibri"/>
                          <a:cs typeface="Times New Roman"/>
                        </a:rPr>
                        <a:t>5б</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400" dirty="0" smtClean="0">
                          <a:latin typeface="Calibri"/>
                          <a:ea typeface="Calibri"/>
                          <a:cs typeface="Times New Roman"/>
                        </a:rPr>
                        <a:t> Жирнова О.В.</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ea typeface="+mn-ea"/>
                          <a:cs typeface="+mn-cs"/>
                        </a:rPr>
                        <a:t>Песни Лидии Руслановой. Творческая жизнь певицы.</a:t>
                      </a:r>
                    </a:p>
                    <a:p>
                      <a:pPr>
                        <a:lnSpc>
                          <a:spcPct val="115000"/>
                        </a:lnSpc>
                        <a:spcAft>
                          <a:spcPts val="0"/>
                        </a:spcAft>
                      </a:pP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Calibri"/>
                          <a:ea typeface="Calibri"/>
                          <a:cs typeface="Times New Roman"/>
                        </a:rPr>
                        <a:t>-</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26997">
                <a:tc rowSpan="2">
                  <a:txBody>
                    <a:bodyPr/>
                    <a:lstStyle/>
                    <a:p>
                      <a:pPr algn="ctr">
                        <a:lnSpc>
                          <a:spcPct val="115000"/>
                        </a:lnSpc>
                        <a:spcAft>
                          <a:spcPts val="0"/>
                        </a:spcAft>
                      </a:pPr>
                      <a:r>
                        <a:rPr lang="ru-RU" sz="1400" b="1" dirty="0" smtClean="0">
                          <a:latin typeface="Calibri"/>
                          <a:ea typeface="Calibri"/>
                          <a:cs typeface="Times New Roman"/>
                        </a:rPr>
                        <a:t>февраль</a:t>
                      </a:r>
                      <a:endParaRPr lang="ru-RU" sz="1400" b="1"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dirty="0" smtClean="0">
                          <a:latin typeface="Calibri"/>
                          <a:ea typeface="Calibri"/>
                          <a:cs typeface="Times New Roman"/>
                        </a:rPr>
                        <a:t>4а</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400" dirty="0" err="1" smtClean="0">
                          <a:latin typeface="Calibri"/>
                          <a:ea typeface="Calibri"/>
                          <a:cs typeface="Times New Roman"/>
                        </a:rPr>
                        <a:t>Ланщикова</a:t>
                      </a:r>
                      <a:r>
                        <a:rPr lang="ru-RU" sz="1400" dirty="0" smtClean="0">
                          <a:latin typeface="Calibri"/>
                          <a:ea typeface="Calibri"/>
                          <a:cs typeface="Times New Roman"/>
                        </a:rPr>
                        <a:t> С.А.</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tx1"/>
                          </a:solidFill>
                          <a:latin typeface="+mn-lt"/>
                          <a:ea typeface="+mn-ea"/>
                          <a:cs typeface="+mn-cs"/>
                        </a:rPr>
                        <a:t>Страницы повести Ф.В. Гладкова «Детство». </a:t>
                      </a:r>
                    </a:p>
                    <a:p>
                      <a:pPr>
                        <a:lnSpc>
                          <a:spcPct val="115000"/>
                        </a:lnSpc>
                        <a:spcAft>
                          <a:spcPts val="0"/>
                        </a:spcAft>
                      </a:pP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a:t>
                      </a:r>
                      <a:endParaRPr lang="ru-RU" sz="12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26997">
                <a:tc vMerge="1">
                  <a:txBody>
                    <a:bodyPr/>
                    <a:lstStyle/>
                    <a:p>
                      <a:endParaRPr lang="ru-RU"/>
                    </a:p>
                  </a:txBody>
                  <a:tcPr/>
                </a:tc>
                <a:tc>
                  <a:txBody>
                    <a:bodyPr/>
                    <a:lstStyle/>
                    <a:p>
                      <a:pPr algn="ctr">
                        <a:lnSpc>
                          <a:spcPct val="115000"/>
                        </a:lnSpc>
                        <a:spcAft>
                          <a:spcPts val="0"/>
                        </a:spcAft>
                      </a:pPr>
                      <a:r>
                        <a:rPr lang="ru-RU" sz="1400" dirty="0" smtClean="0">
                          <a:latin typeface="Calibri"/>
                          <a:ea typeface="Calibri"/>
                          <a:cs typeface="Times New Roman"/>
                        </a:rPr>
                        <a:t>3а</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marL="0" marR="0" indent="0" algn="l" defTabSz="914400" rtl="0" eaLnBrk="1" fontAlgn="auto" latinLnBrk="0" hangingPunct="1">
                        <a:lnSpc>
                          <a:spcPct val="115000"/>
                        </a:lnSpc>
                        <a:spcBef>
                          <a:spcPts val="0"/>
                        </a:spcBef>
                        <a:spcAft>
                          <a:spcPts val="0"/>
                        </a:spcAft>
                        <a:buClrTx/>
                        <a:buSzTx/>
                        <a:buFontTx/>
                        <a:buNone/>
                        <a:tabLst/>
                        <a:defRPr/>
                      </a:pPr>
                      <a:r>
                        <a:rPr lang="ru-RU" sz="1400" kern="1200" dirty="0" err="1" smtClean="0">
                          <a:solidFill>
                            <a:schemeClr val="tx1"/>
                          </a:solidFill>
                          <a:latin typeface="+mn-lt"/>
                          <a:ea typeface="+mn-ea"/>
                          <a:cs typeface="+mn-cs"/>
                        </a:rPr>
                        <a:t>Слепова</a:t>
                      </a:r>
                      <a:r>
                        <a:rPr lang="ru-RU" sz="1400" kern="1200" dirty="0" smtClean="0">
                          <a:solidFill>
                            <a:schemeClr val="tx1"/>
                          </a:solidFill>
                          <a:latin typeface="+mn-lt"/>
                          <a:ea typeface="+mn-ea"/>
                          <a:cs typeface="+mn-cs"/>
                        </a:rPr>
                        <a:t> С.В.</a:t>
                      </a:r>
                    </a:p>
                    <a:p>
                      <a:pPr>
                        <a:lnSpc>
                          <a:spcPct val="115000"/>
                        </a:lnSpc>
                        <a:spcAft>
                          <a:spcPts val="0"/>
                        </a:spcAft>
                      </a:pP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1200" dirty="0" smtClean="0">
                          <a:latin typeface="Calibri"/>
                          <a:ea typeface="Calibri"/>
                          <a:cs typeface="Times New Roman"/>
                        </a:rPr>
                        <a:t>-</a:t>
                      </a:r>
                      <a:endParaRPr lang="ru-RU" sz="12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26997">
                <a:tc rowSpan="2">
                  <a:txBody>
                    <a:bodyPr/>
                    <a:lstStyle/>
                    <a:p>
                      <a:pPr algn="ctr">
                        <a:lnSpc>
                          <a:spcPct val="115000"/>
                        </a:lnSpc>
                        <a:spcAft>
                          <a:spcPts val="0"/>
                        </a:spcAft>
                      </a:pPr>
                      <a:endParaRPr lang="ru-RU" sz="1400" b="1" dirty="0" smtClean="0">
                        <a:latin typeface="Calibri"/>
                        <a:ea typeface="Calibri"/>
                        <a:cs typeface="Times New Roman"/>
                      </a:endParaRPr>
                    </a:p>
                    <a:p>
                      <a:pPr algn="ctr">
                        <a:lnSpc>
                          <a:spcPct val="115000"/>
                        </a:lnSpc>
                        <a:spcAft>
                          <a:spcPts val="0"/>
                        </a:spcAft>
                      </a:pPr>
                      <a:r>
                        <a:rPr lang="ru-RU" sz="1400" b="1" dirty="0" smtClean="0">
                          <a:latin typeface="Calibri"/>
                          <a:ea typeface="Calibri"/>
                          <a:cs typeface="Times New Roman"/>
                        </a:rPr>
                        <a:t>март</a:t>
                      </a:r>
                      <a:endParaRPr lang="ru-RU" sz="1400" b="1"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800" kern="1200" dirty="0" smtClean="0">
                          <a:solidFill>
                            <a:schemeClr val="tx1"/>
                          </a:solidFill>
                          <a:latin typeface="+mn-lt"/>
                          <a:ea typeface="+mn-ea"/>
                          <a:cs typeface="+mn-cs"/>
                        </a:rPr>
                        <a:t> </a:t>
                      </a:r>
                      <a:r>
                        <a:rPr lang="ru-RU" sz="1400" kern="1200" dirty="0" smtClean="0">
                          <a:solidFill>
                            <a:schemeClr val="tx1"/>
                          </a:solidFill>
                          <a:latin typeface="+mn-lt"/>
                          <a:ea typeface="+mn-ea"/>
                          <a:cs typeface="+mn-cs"/>
                        </a:rPr>
                        <a:t>3б</a:t>
                      </a:r>
                    </a:p>
                    <a:p>
                      <a:pPr algn="ctr">
                        <a:lnSpc>
                          <a:spcPct val="115000"/>
                        </a:lnSpc>
                        <a:spcAft>
                          <a:spcPts val="0"/>
                        </a:spcAft>
                      </a:pP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400" dirty="0" smtClean="0">
                          <a:latin typeface="Calibri"/>
                          <a:ea typeface="Calibri"/>
                          <a:cs typeface="Times New Roman"/>
                        </a:rPr>
                        <a:t>Григорьева С.С.</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tabLst>
                          <a:tab pos="1562100" algn="l"/>
                        </a:tabLst>
                      </a:pPr>
                      <a:r>
                        <a:rPr lang="ru-RU" sz="1200" dirty="0">
                          <a:latin typeface="Calibri"/>
                          <a:ea typeface="Times New Roman"/>
                        </a:rPr>
                        <a:t>Песни Лидии Руслановой. Творческая  жизнь певицы.</a:t>
                      </a:r>
                      <a:endParaRPr lang="ru-RU" sz="1200" dirty="0">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30  мая</a:t>
                      </a:r>
                      <a:endParaRPr lang="ru-RU" sz="12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26997">
                <a:tc vMerge="1">
                  <a:txBody>
                    <a:bodyPr/>
                    <a:lstStyle/>
                    <a:p>
                      <a:pPr algn="ctr">
                        <a:lnSpc>
                          <a:spcPct val="115000"/>
                        </a:lnSpc>
                        <a:spcAft>
                          <a:spcPts val="0"/>
                        </a:spcAft>
                      </a:pPr>
                      <a:endParaRPr lang="ru-RU" sz="1400" b="1"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a:txBody>
                    <a:bodyPr/>
                    <a:lstStyle/>
                    <a:p>
                      <a:pPr algn="ctr">
                        <a:lnSpc>
                          <a:spcPct val="115000"/>
                        </a:lnSpc>
                        <a:spcAft>
                          <a:spcPts val="0"/>
                        </a:spcAft>
                      </a:pPr>
                      <a:r>
                        <a:rPr lang="ru-RU" sz="1400" dirty="0" smtClean="0">
                          <a:latin typeface="Calibri"/>
                          <a:ea typeface="Calibri"/>
                          <a:cs typeface="Times New Roman"/>
                        </a:rPr>
                        <a:t>2а</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a:txBody>
                    <a:bodyPr/>
                    <a:lstStyle/>
                    <a:p>
                      <a:pPr>
                        <a:lnSpc>
                          <a:spcPct val="115000"/>
                        </a:lnSpc>
                        <a:spcAft>
                          <a:spcPts val="0"/>
                        </a:spcAft>
                      </a:pPr>
                      <a:r>
                        <a:rPr lang="ru-RU" sz="1400" dirty="0" smtClean="0">
                          <a:latin typeface="Calibri"/>
                          <a:ea typeface="Calibri"/>
                          <a:cs typeface="Times New Roman"/>
                        </a:rPr>
                        <a:t>Пономарева С.Н.</a:t>
                      </a: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ru-RU" sz="1400" kern="1200" dirty="0" smtClean="0">
                          <a:solidFill>
                            <a:schemeClr val="tx1"/>
                          </a:solidFill>
                          <a:latin typeface="+mn-lt"/>
                          <a:ea typeface="+mn-ea"/>
                          <a:cs typeface="+mn-cs"/>
                        </a:rPr>
                        <a:t>Русская изба. </a:t>
                      </a:r>
                      <a:r>
                        <a:rPr lang="ru-RU" sz="1400" kern="1200" dirty="0" err="1" smtClean="0">
                          <a:solidFill>
                            <a:schemeClr val="tx1"/>
                          </a:solidFill>
                          <a:latin typeface="+mn-lt"/>
                          <a:ea typeface="+mn-ea"/>
                          <a:cs typeface="+mn-cs"/>
                        </a:rPr>
                        <a:t>Квест-игра</a:t>
                      </a:r>
                      <a:r>
                        <a:rPr lang="ru-RU" sz="1400" kern="1200" dirty="0" smtClean="0">
                          <a:solidFill>
                            <a:schemeClr val="tx1"/>
                          </a:solidFill>
                          <a:latin typeface="+mn-lt"/>
                          <a:ea typeface="+mn-ea"/>
                          <a:cs typeface="+mn-cs"/>
                        </a:rPr>
                        <a:t>. Народные игры и песни.</a:t>
                      </a:r>
                    </a:p>
                    <a:p>
                      <a:pPr>
                        <a:lnSpc>
                          <a:spcPct val="115000"/>
                        </a:lnSpc>
                        <a:spcAft>
                          <a:spcPts val="0"/>
                        </a:spcAft>
                      </a:pP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a:t>
                      </a:r>
                      <a:endParaRPr lang="ru-RU" sz="12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116414">
                <a:tc gridSpan="4">
                  <a:txBody>
                    <a:bodyPr/>
                    <a:lstStyle/>
                    <a:p>
                      <a:pPr algn="ctr">
                        <a:lnSpc>
                          <a:spcPct val="115000"/>
                        </a:lnSpc>
                        <a:spcAft>
                          <a:spcPts val="0"/>
                        </a:spcAft>
                      </a:pPr>
                      <a:r>
                        <a:rPr lang="ru-RU" sz="1600" b="1" dirty="0" smtClean="0">
                          <a:latin typeface="Calibri"/>
                          <a:ea typeface="Calibri"/>
                          <a:cs typeface="Times New Roman"/>
                        </a:rPr>
                        <a:t>Итого:</a:t>
                      </a:r>
                      <a:endParaRPr lang="ru-RU" sz="1600" b="1"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3">
                        <a:lumMod val="20000"/>
                        <a:lumOff val="80000"/>
                      </a:schemeClr>
                    </a:solidFill>
                  </a:tcPr>
                </a:tc>
                <a:tc hMerge="1">
                  <a:txBody>
                    <a:bodyPr/>
                    <a:lstStyle/>
                    <a:p>
                      <a:pPr algn="ctr">
                        <a:lnSpc>
                          <a:spcPct val="115000"/>
                        </a:lnSpc>
                        <a:spcAft>
                          <a:spcPts val="0"/>
                        </a:spcAft>
                      </a:pP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20000"/>
                        <a:lumOff val="80000"/>
                      </a:schemeClr>
                    </a:solidFill>
                  </a:tcPr>
                </a:tc>
                <a:tc hMerge="1">
                  <a:txBody>
                    <a:bodyPr/>
                    <a:lstStyle/>
                    <a:p>
                      <a:pPr>
                        <a:lnSpc>
                          <a:spcPct val="115000"/>
                        </a:lnSpc>
                        <a:spcAft>
                          <a:spcPts val="0"/>
                        </a:spcAft>
                      </a:pP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nSpc>
                          <a:spcPct val="115000"/>
                        </a:lnSpc>
                        <a:spcAft>
                          <a:spcPts val="0"/>
                        </a:spcAft>
                      </a:pPr>
                      <a:endParaRPr lang="ru-RU" sz="1400"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600" b="1" dirty="0" smtClean="0">
                          <a:latin typeface="Calibri"/>
                          <a:ea typeface="Calibri"/>
                          <a:cs typeface="Times New Roman"/>
                        </a:rPr>
                        <a:t>1</a:t>
                      </a:r>
                      <a:endParaRPr lang="ru-RU" sz="1600" b="1" dirty="0">
                        <a:latin typeface="Calibri"/>
                        <a:ea typeface="Calibri"/>
                        <a:cs typeface="Times New Roman"/>
                      </a:endParaRPr>
                    </a:p>
                  </a:txBody>
                  <a:tcPr marL="41412" marR="414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3" name="Прямоугольник 2"/>
          <p:cNvSpPr/>
          <p:nvPr/>
        </p:nvSpPr>
        <p:spPr>
          <a:xfrm>
            <a:off x="1475656" y="260648"/>
            <a:ext cx="6552728" cy="93610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t>Реализация календарного плана экскурсий </a:t>
            </a:r>
          </a:p>
          <a:p>
            <a:pPr algn="ctr"/>
            <a:r>
              <a:rPr lang="ru-RU" b="1" dirty="0" smtClean="0"/>
              <a:t>в  историко – культурный центр  им. Л. Руслановой</a:t>
            </a:r>
          </a:p>
          <a:p>
            <a:pPr algn="ctr"/>
            <a:r>
              <a:rPr lang="ru-RU" b="1" dirty="0" smtClean="0"/>
              <a:t>  во 2 полугодии 2018-19</a:t>
            </a:r>
            <a:endParaRPr lang="ru-RU" b="1"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755576" y="1433824"/>
          <a:ext cx="8136903" cy="5024458"/>
        </p:xfrm>
        <a:graphic>
          <a:graphicData uri="http://schemas.openxmlformats.org/drawingml/2006/table">
            <a:tbl>
              <a:tblPr/>
              <a:tblGrid>
                <a:gridCol w="1423778"/>
                <a:gridCol w="1090215"/>
                <a:gridCol w="1423778"/>
                <a:gridCol w="2775354"/>
                <a:gridCol w="1423778"/>
              </a:tblGrid>
              <a:tr h="504056">
                <a:tc>
                  <a:txBody>
                    <a:bodyPr/>
                    <a:lstStyle/>
                    <a:p>
                      <a:pPr algn="ctr">
                        <a:lnSpc>
                          <a:spcPct val="115000"/>
                        </a:lnSpc>
                        <a:spcAft>
                          <a:spcPts val="0"/>
                        </a:spcAft>
                      </a:pPr>
                      <a:r>
                        <a:rPr lang="ru-RU" sz="1400" b="1" dirty="0">
                          <a:latin typeface="Calibri"/>
                          <a:ea typeface="Calibri"/>
                          <a:cs typeface="Times New Roman"/>
                        </a:rPr>
                        <a:t>месяц</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класс</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Кл. руководитель</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b="1" dirty="0">
                          <a:latin typeface="Calibri"/>
                          <a:ea typeface="Calibri"/>
                          <a:cs typeface="Times New Roman"/>
                        </a:rPr>
                        <a:t>Тема экскурсии</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a:lnSpc>
                          <a:spcPct val="115000"/>
                        </a:lnSpc>
                        <a:spcAft>
                          <a:spcPts val="0"/>
                        </a:spcAft>
                      </a:pPr>
                      <a:r>
                        <a:rPr lang="ru-RU" sz="1400" b="1" dirty="0" smtClean="0">
                          <a:latin typeface="Calibri"/>
                          <a:ea typeface="Calibri"/>
                          <a:cs typeface="Times New Roman"/>
                        </a:rPr>
                        <a:t>Исполнение</a:t>
                      </a:r>
                      <a:endParaRPr lang="ru-RU" sz="1400" b="1"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r>
              <a:tr h="540582">
                <a:tc rowSpan="3">
                  <a:txBody>
                    <a:bodyPr/>
                    <a:lstStyle/>
                    <a:p>
                      <a:pPr algn="ctr">
                        <a:lnSpc>
                          <a:spcPct val="115000"/>
                        </a:lnSpc>
                        <a:spcAft>
                          <a:spcPts val="0"/>
                        </a:spcAft>
                      </a:pPr>
                      <a:r>
                        <a:rPr lang="ru-RU" sz="1600" b="1" dirty="0" smtClean="0">
                          <a:latin typeface="+mn-lt"/>
                          <a:ea typeface="Calibri"/>
                          <a:cs typeface="Times New Roman"/>
                        </a:rPr>
                        <a:t>январь</a:t>
                      </a:r>
                      <a:endParaRPr lang="ru-RU" sz="1600" b="1" dirty="0">
                        <a:latin typeface="+mn-lt"/>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6а</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 Пчелинцева Г.Е.</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r>
                        <a:rPr lang="ru-RU" sz="1200" kern="1200" dirty="0" smtClean="0">
                          <a:solidFill>
                            <a:schemeClr val="tx1"/>
                          </a:solidFill>
                          <a:latin typeface="+mn-lt"/>
                          <a:ea typeface="+mn-ea"/>
                          <a:cs typeface="+mn-cs"/>
                        </a:rPr>
                        <a:t>Жизнь и творческий путь уроженцев Пензенской земли - братьев Мозжухиных</a:t>
                      </a:r>
                    </a:p>
                    <a:p>
                      <a:r>
                        <a:rPr lang="ru-RU" sz="1200" kern="1200" dirty="0" smtClean="0">
                          <a:solidFill>
                            <a:schemeClr val="tx1"/>
                          </a:solidFill>
                          <a:latin typeface="+mn-lt"/>
                          <a:ea typeface="+mn-ea"/>
                          <a:cs typeface="+mn-cs"/>
                        </a:rPr>
                        <a:t>(с. Кондоль Пензенского района)</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9865" algn="l"/>
                        </a:tabLst>
                      </a:pPr>
                      <a:r>
                        <a:rPr lang="ru-RU" sz="1400" b="0" kern="1200" dirty="0" smtClean="0">
                          <a:solidFill>
                            <a:schemeClr val="tx1"/>
                          </a:solidFill>
                          <a:latin typeface="+mn-lt"/>
                          <a:ea typeface="+mn-ea"/>
                          <a:cs typeface="+mn-cs"/>
                        </a:rPr>
                        <a:t>4  января </a:t>
                      </a:r>
                      <a:endParaRPr lang="ru-RU" sz="1400" b="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74474">
                <a:tc vMerge="1">
                  <a:txBody>
                    <a:bodyPr/>
                    <a:lstStyle/>
                    <a:p>
                      <a:endParaRPr lang="ru-RU"/>
                    </a:p>
                  </a:txBody>
                  <a:tcPr/>
                </a:tc>
                <a:tc>
                  <a:txBody>
                    <a:bodyPr/>
                    <a:lstStyle/>
                    <a:p>
                      <a:pPr algn="ctr">
                        <a:lnSpc>
                          <a:spcPct val="115000"/>
                        </a:lnSpc>
                        <a:spcAft>
                          <a:spcPts val="0"/>
                        </a:spcAft>
                      </a:pPr>
                      <a:r>
                        <a:rPr lang="ru-RU" sz="1200" dirty="0" smtClean="0">
                          <a:latin typeface="Calibri"/>
                          <a:ea typeface="Calibri"/>
                          <a:cs typeface="Times New Roman"/>
                        </a:rPr>
                        <a:t>7а</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 Пудовкина В.А.</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9865" algn="l"/>
                        </a:tabLst>
                      </a:pPr>
                      <a:r>
                        <a:rPr lang="ru-RU" sz="1400" kern="1200" dirty="0" smtClean="0">
                          <a:solidFill>
                            <a:schemeClr val="tx1"/>
                          </a:solidFill>
                          <a:latin typeface="+mn-lt"/>
                          <a:ea typeface="+mn-ea"/>
                          <a:cs typeface="+mn-cs"/>
                        </a:rPr>
                        <a:t>8 января</a:t>
                      </a:r>
                      <a:endParaRPr lang="ru-RU" sz="1400" b="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360040">
                <a:tc vMerge="1">
                  <a:txBody>
                    <a:bodyPr/>
                    <a:lstStyle/>
                    <a:p>
                      <a:pPr algn="ctr">
                        <a:lnSpc>
                          <a:spcPct val="115000"/>
                        </a:lnSpc>
                        <a:spcAft>
                          <a:spcPts val="0"/>
                        </a:spcAft>
                      </a:pPr>
                      <a:endParaRPr lang="ru-RU" sz="1600" b="1" dirty="0">
                        <a:latin typeface="+mn-lt"/>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11</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 Маврина Н.В.</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200" kern="1200" dirty="0" smtClean="0">
                          <a:solidFill>
                            <a:schemeClr val="tx1"/>
                          </a:solidFill>
                          <a:latin typeface="+mn-lt"/>
                          <a:ea typeface="+mn-ea"/>
                          <a:cs typeface="+mn-cs"/>
                        </a:rPr>
                        <a:t>экскурсия в Пензенский государственный краеведческий музей</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tab pos="189865" algn="l"/>
                        </a:tabLst>
                        <a:defRPr/>
                      </a:pPr>
                      <a:r>
                        <a:rPr lang="ru-RU" sz="1200" kern="1200" dirty="0" smtClean="0">
                          <a:solidFill>
                            <a:schemeClr val="tx1"/>
                          </a:solidFill>
                          <a:latin typeface="+mn-lt"/>
                          <a:ea typeface="+mn-ea"/>
                          <a:cs typeface="+mn-cs"/>
                        </a:rPr>
                        <a:t>9 января </a:t>
                      </a:r>
                      <a:endParaRPr lang="ru-RU" sz="1050" dirty="0" smtClean="0">
                        <a:latin typeface="+mn-lt"/>
                        <a:ea typeface="Calibri"/>
                        <a:cs typeface="Times New Roman"/>
                      </a:endParaRPr>
                    </a:p>
                    <a:p>
                      <a:pPr algn="ctr">
                        <a:lnSpc>
                          <a:spcPct val="115000"/>
                        </a:lnSpc>
                        <a:spcAft>
                          <a:spcPts val="0"/>
                        </a:spcAft>
                        <a:tabLst>
                          <a:tab pos="189865" algn="l"/>
                        </a:tabLst>
                      </a:pP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540582">
                <a:tc rowSpan="2">
                  <a:txBody>
                    <a:bodyPr/>
                    <a:lstStyle/>
                    <a:p>
                      <a:pPr algn="ctr">
                        <a:lnSpc>
                          <a:spcPct val="115000"/>
                        </a:lnSpc>
                        <a:spcAft>
                          <a:spcPts val="0"/>
                        </a:spcAft>
                      </a:pPr>
                      <a:r>
                        <a:rPr lang="ru-RU" sz="1600" b="1" kern="1200" dirty="0" smtClean="0">
                          <a:solidFill>
                            <a:schemeClr val="tx1"/>
                          </a:solidFill>
                          <a:latin typeface="+mn-lt"/>
                          <a:ea typeface="+mn-ea"/>
                          <a:cs typeface="+mn-cs"/>
                        </a:rPr>
                        <a:t>февраль</a:t>
                      </a:r>
                      <a:endParaRPr lang="ru-RU" sz="1600" b="1" dirty="0">
                        <a:latin typeface="+mn-lt"/>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5а</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 Юматова О.А.</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r>
                        <a:rPr lang="ru-RU" sz="1400" kern="1200" dirty="0" smtClean="0">
                          <a:solidFill>
                            <a:schemeClr val="tx1"/>
                          </a:solidFill>
                          <a:latin typeface="+mn-lt"/>
                          <a:ea typeface="+mn-ea"/>
                          <a:cs typeface="+mn-cs"/>
                        </a:rPr>
                        <a:t>Жизнь и творческий путь уроженцев Пензенской земли - братьев Мозжухиных</a:t>
                      </a:r>
                    </a:p>
                    <a:p>
                      <a:r>
                        <a:rPr lang="ru-RU" sz="1400" kern="1200" dirty="0" smtClean="0">
                          <a:solidFill>
                            <a:schemeClr val="tx1"/>
                          </a:solidFill>
                          <a:latin typeface="+mn-lt"/>
                          <a:ea typeface="+mn-ea"/>
                          <a:cs typeface="+mn-cs"/>
                        </a:rPr>
                        <a:t>(с. Кондоль Пензенского района)</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tabLst>
                          <a:tab pos="189865" algn="l"/>
                        </a:tabLst>
                      </a:pPr>
                      <a:r>
                        <a:rPr lang="ru-RU" sz="1400" kern="1200" dirty="0" smtClean="0">
                          <a:solidFill>
                            <a:schemeClr val="tx1"/>
                          </a:solidFill>
                          <a:latin typeface="+mn-lt"/>
                          <a:ea typeface="+mn-ea"/>
                          <a:cs typeface="+mn-cs"/>
                        </a:rPr>
                        <a:t>15 марта </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70291">
                <a:tc vMerge="1">
                  <a:txBody>
                    <a:bodyPr/>
                    <a:lstStyle/>
                    <a:p>
                      <a:pPr algn="ctr">
                        <a:lnSpc>
                          <a:spcPct val="115000"/>
                        </a:lnSpc>
                        <a:spcAft>
                          <a:spcPts val="0"/>
                        </a:spcAft>
                      </a:pP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8</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err="1" smtClean="0">
                          <a:latin typeface="Calibri"/>
                          <a:ea typeface="Calibri"/>
                          <a:cs typeface="Times New Roman"/>
                        </a:rPr>
                        <a:t>Каймакова</a:t>
                      </a:r>
                      <a:r>
                        <a:rPr lang="ru-RU" sz="1200" dirty="0" smtClean="0">
                          <a:latin typeface="Calibri"/>
                          <a:ea typeface="Calibri"/>
                          <a:cs typeface="Times New Roman"/>
                        </a:rPr>
                        <a:t> Ю.С.</a:t>
                      </a:r>
                    </a:p>
                    <a:p>
                      <a:pPr>
                        <a:lnSpc>
                          <a:spcPct val="115000"/>
                        </a:lnSpc>
                        <a:spcAft>
                          <a:spcPts val="0"/>
                        </a:spcAft>
                      </a:pP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c>
                  <a:txBody>
                    <a:bodyPr/>
                    <a:lstStyle/>
                    <a:p>
                      <a:pPr algn="ctr">
                        <a:lnSpc>
                          <a:spcPct val="115000"/>
                        </a:lnSpc>
                        <a:spcAft>
                          <a:spcPts val="0"/>
                        </a:spcAft>
                      </a:pPr>
                      <a:r>
                        <a:rPr lang="ru-RU" sz="1200" dirty="0" smtClean="0">
                          <a:latin typeface="Calibri"/>
                          <a:ea typeface="Calibri"/>
                          <a:cs typeface="Times New Roman"/>
                        </a:rPr>
                        <a:t>-</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70291">
                <a:tc rowSpan="3">
                  <a:txBody>
                    <a:bodyPr/>
                    <a:lstStyle/>
                    <a:p>
                      <a:pPr algn="ctr">
                        <a:lnSpc>
                          <a:spcPct val="115000"/>
                        </a:lnSpc>
                        <a:spcAft>
                          <a:spcPts val="0"/>
                        </a:spcAft>
                      </a:pPr>
                      <a:r>
                        <a:rPr lang="ru-RU" sz="1600" b="1" kern="1200" dirty="0" smtClean="0">
                          <a:solidFill>
                            <a:schemeClr val="tx1"/>
                          </a:solidFill>
                          <a:latin typeface="+mn-lt"/>
                          <a:ea typeface="+mn-ea"/>
                          <a:cs typeface="+mn-cs"/>
                        </a:rPr>
                        <a:t>март</a:t>
                      </a:r>
                      <a:endParaRPr lang="ru-RU" sz="1600" b="1" dirty="0">
                        <a:latin typeface="+mn-lt"/>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kern="1200" dirty="0" smtClean="0">
                          <a:solidFill>
                            <a:schemeClr val="tx1"/>
                          </a:solidFill>
                          <a:latin typeface="+mn-lt"/>
                          <a:ea typeface="+mn-ea"/>
                          <a:cs typeface="+mn-cs"/>
                        </a:rPr>
                        <a:t>4б</a:t>
                      </a:r>
                    </a:p>
                    <a:p>
                      <a:pPr algn="ctr">
                        <a:lnSpc>
                          <a:spcPct val="115000"/>
                        </a:lnSpc>
                        <a:spcAft>
                          <a:spcPts val="0"/>
                        </a:spcAft>
                      </a:pP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Кулакова Е.А.</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70291">
                <a:tc vMerge="1">
                  <a:txBody>
                    <a:bodyPr/>
                    <a:lstStyle/>
                    <a:p>
                      <a:endParaRPr lang="ru-RU"/>
                    </a:p>
                  </a:txBody>
                  <a:tcPr/>
                </a:tc>
                <a:tc>
                  <a:txBody>
                    <a:bodyPr/>
                    <a:lstStyle/>
                    <a:p>
                      <a:pPr algn="ctr">
                        <a:lnSpc>
                          <a:spcPct val="115000"/>
                        </a:lnSpc>
                        <a:spcAft>
                          <a:spcPts val="0"/>
                        </a:spcAft>
                      </a:pPr>
                      <a:r>
                        <a:rPr lang="ru-RU" sz="1200" dirty="0" smtClean="0">
                          <a:latin typeface="Calibri"/>
                          <a:ea typeface="Calibri"/>
                          <a:cs typeface="Times New Roman"/>
                        </a:rPr>
                        <a:t>Весенний лагерь</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 Пчелинцева Г.Е.</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26 марта</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70291">
                <a:tc vMerge="1">
                  <a:txBody>
                    <a:bodyPr/>
                    <a:lstStyle/>
                    <a:p>
                      <a:pPr algn="ctr">
                        <a:lnSpc>
                          <a:spcPct val="115000"/>
                        </a:lnSpc>
                        <a:spcAft>
                          <a:spcPts val="0"/>
                        </a:spcAft>
                      </a:pP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kern="1200" dirty="0" smtClean="0">
                          <a:solidFill>
                            <a:schemeClr val="tx1"/>
                          </a:solidFill>
                          <a:latin typeface="+mn-lt"/>
                          <a:ea typeface="+mn-ea"/>
                          <a:cs typeface="+mn-cs"/>
                        </a:rPr>
                        <a:t>10</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Степанова О.И.</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kern="1200" dirty="0" smtClean="0">
                          <a:solidFill>
                            <a:schemeClr val="tx1"/>
                          </a:solidFill>
                          <a:latin typeface="+mn-lt"/>
                          <a:ea typeface="+mn-ea"/>
                          <a:cs typeface="+mn-cs"/>
                        </a:rPr>
                        <a:t>Экскурсия  в  библиотеку им. М. Лермонтова. </a:t>
                      </a:r>
                    </a:p>
                    <a:p>
                      <a:r>
                        <a:rPr lang="ru-RU" sz="1400" kern="1200" dirty="0" smtClean="0">
                          <a:solidFill>
                            <a:schemeClr val="tx1"/>
                          </a:solidFill>
                          <a:latin typeface="+mn-lt"/>
                          <a:ea typeface="+mn-ea"/>
                          <a:cs typeface="+mn-cs"/>
                        </a:rPr>
                        <a:t>Посещение кинотеатра.</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70291">
                <a:tc>
                  <a:txBody>
                    <a:bodyPr/>
                    <a:lstStyle/>
                    <a:p>
                      <a:pPr algn="ctr">
                        <a:lnSpc>
                          <a:spcPct val="115000"/>
                        </a:lnSpc>
                        <a:spcAft>
                          <a:spcPts val="0"/>
                        </a:spcAft>
                      </a:pPr>
                      <a:r>
                        <a:rPr lang="ru-RU" sz="1600" b="1" dirty="0" smtClean="0">
                          <a:latin typeface="+mn-lt"/>
                          <a:ea typeface="Calibri"/>
                          <a:cs typeface="Times New Roman"/>
                        </a:rPr>
                        <a:t>май</a:t>
                      </a:r>
                      <a:endParaRPr lang="ru-RU" sz="1600" b="1" dirty="0">
                        <a:latin typeface="+mn-lt"/>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Calibri"/>
                          <a:ea typeface="Calibri"/>
                          <a:cs typeface="Times New Roman"/>
                        </a:rPr>
                        <a:t>8-9а</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 </a:t>
                      </a:r>
                      <a:r>
                        <a:rPr lang="ru-RU" sz="1200" dirty="0" err="1" smtClean="0">
                          <a:latin typeface="Calibri"/>
                          <a:ea typeface="Calibri"/>
                          <a:cs typeface="Times New Roman"/>
                        </a:rPr>
                        <a:t>Каймакова</a:t>
                      </a:r>
                      <a:r>
                        <a:rPr lang="ru-RU" sz="1200" dirty="0" smtClean="0">
                          <a:latin typeface="Calibri"/>
                          <a:ea typeface="Calibri"/>
                          <a:cs typeface="Times New Roman"/>
                        </a:rPr>
                        <a:t> Ю.С.</a:t>
                      </a:r>
                    </a:p>
                    <a:p>
                      <a:pPr>
                        <a:lnSpc>
                          <a:spcPct val="115000"/>
                        </a:lnSpc>
                        <a:spcAft>
                          <a:spcPts val="0"/>
                        </a:spcAft>
                      </a:pPr>
                      <a:r>
                        <a:rPr lang="ru-RU" sz="1200" dirty="0" smtClean="0">
                          <a:latin typeface="Calibri"/>
                          <a:ea typeface="Calibri"/>
                          <a:cs typeface="Times New Roman"/>
                        </a:rPr>
                        <a:t>Плотникова И.К.</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dirty="0" smtClean="0">
                          <a:latin typeface="Calibri"/>
                          <a:ea typeface="Calibri"/>
                          <a:cs typeface="Times New Roman"/>
                        </a:rPr>
                        <a:t> Экскурсия в город-герой Волгоград</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15-16 мая</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r h="270291">
                <a:tc>
                  <a:txBody>
                    <a:bodyPr/>
                    <a:lstStyle/>
                    <a:p>
                      <a:pPr algn="ctr">
                        <a:lnSpc>
                          <a:spcPct val="115000"/>
                        </a:lnSpc>
                        <a:spcAft>
                          <a:spcPts val="0"/>
                        </a:spcAft>
                      </a:pPr>
                      <a:r>
                        <a:rPr lang="ru-RU" sz="1600" b="1" dirty="0" smtClean="0">
                          <a:latin typeface="+mn-lt"/>
                          <a:ea typeface="Calibri"/>
                          <a:cs typeface="Times New Roman"/>
                        </a:rPr>
                        <a:t>июнь</a:t>
                      </a:r>
                      <a:endParaRPr lang="ru-RU" sz="1600" b="1" dirty="0">
                        <a:latin typeface="+mn-lt"/>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dirty="0" smtClean="0">
                          <a:latin typeface="Calibri"/>
                          <a:ea typeface="Calibri"/>
                          <a:cs typeface="Times New Roman"/>
                        </a:rPr>
                        <a:t>9б-11</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c>
                  <a:txBody>
                    <a:bodyPr/>
                    <a:lstStyle/>
                    <a:p>
                      <a:pPr>
                        <a:lnSpc>
                          <a:spcPct val="115000"/>
                        </a:lnSpc>
                        <a:spcAft>
                          <a:spcPts val="0"/>
                        </a:spcAft>
                      </a:pPr>
                      <a:r>
                        <a:rPr lang="ru-RU" sz="1200" dirty="0" smtClean="0">
                          <a:latin typeface="Calibri"/>
                          <a:ea typeface="Calibri"/>
                          <a:cs typeface="Times New Roman"/>
                        </a:rPr>
                        <a:t> Сорокина О.Ю.</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r>
                        <a:rPr lang="ru-RU" sz="1400" dirty="0" smtClean="0">
                          <a:latin typeface="+mn-lt"/>
                          <a:ea typeface="Calibri"/>
                          <a:cs typeface="Times New Roman"/>
                        </a:rPr>
                        <a:t>Экскурсия в город-герой Волгоград</a:t>
                      </a:r>
                      <a:endParaRPr lang="ru-RU" sz="14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dirty="0" smtClean="0">
                          <a:latin typeface="Calibri"/>
                          <a:ea typeface="Calibri"/>
                          <a:cs typeface="Times New Roman"/>
                        </a:rPr>
                        <a:t>15-16 июня</a:t>
                      </a:r>
                      <a:endParaRPr lang="ru-RU" sz="1200" dirty="0">
                        <a:latin typeface="Calibri"/>
                        <a:ea typeface="Calibri"/>
                        <a:cs typeface="Times New Roman"/>
                      </a:endParaRPr>
                    </a:p>
                  </a:txBody>
                  <a:tcPr marL="38945" marR="3894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lumMod val="20000"/>
                        <a:lumOff val="80000"/>
                      </a:schemeClr>
                    </a:solidFill>
                  </a:tcPr>
                </a:tc>
              </a:tr>
            </a:tbl>
          </a:graphicData>
        </a:graphic>
      </p:graphicFrame>
      <p:sp>
        <p:nvSpPr>
          <p:cNvPr id="3" name="Прямоугольник 2"/>
          <p:cNvSpPr/>
          <p:nvPr/>
        </p:nvSpPr>
        <p:spPr>
          <a:xfrm>
            <a:off x="1331640" y="188640"/>
            <a:ext cx="7272808" cy="1296144"/>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sz="1600" b="1" dirty="0" smtClean="0"/>
              <a:t>Реализация календарного плана экскурсий </a:t>
            </a:r>
          </a:p>
          <a:p>
            <a:pPr algn="ctr"/>
            <a:r>
              <a:rPr lang="ru-RU" sz="1600" b="1" dirty="0"/>
              <a:t>в</a:t>
            </a:r>
            <a:r>
              <a:rPr lang="ru-RU" sz="1600" b="1" dirty="0" smtClean="0"/>
              <a:t> музеи и исторические места  г. Пензы и Пензенской области, за пределы области</a:t>
            </a:r>
          </a:p>
          <a:p>
            <a:pPr algn="ctr"/>
            <a:r>
              <a:rPr lang="ru-RU" sz="1600" b="1" dirty="0" smtClean="0"/>
              <a:t>  во 2 полугодии 2018-19</a:t>
            </a:r>
            <a:endParaRPr lang="ru-RU" sz="1600" b="1"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67744" y="260648"/>
            <a:ext cx="4824536" cy="923330"/>
          </a:xfrm>
          <a:prstGeom prst="rect">
            <a:avLst/>
          </a:prstGeom>
          <a:solidFill>
            <a:schemeClr val="bg2"/>
          </a:solidFill>
          <a:ln w="28575">
            <a:solidFill>
              <a:schemeClr val="accent1"/>
            </a:solidFill>
          </a:ln>
        </p:spPr>
        <p:txBody>
          <a:bodyPr wrap="square" rtlCol="0">
            <a:spAutoFit/>
          </a:bodyPr>
          <a:lstStyle/>
          <a:p>
            <a:pPr algn="ctr"/>
            <a:r>
              <a:rPr lang="ru-RU" b="1" dirty="0" smtClean="0"/>
              <a:t>Отчет о реализации плана экскурсий  в музеи района и области учащимися 1-4 классов   </a:t>
            </a:r>
          </a:p>
          <a:p>
            <a:pPr algn="ctr"/>
            <a:r>
              <a:rPr lang="ru-RU" b="1" dirty="0" smtClean="0"/>
              <a:t>за  2 полугодие 2018-19 г.</a:t>
            </a:r>
            <a:endParaRPr lang="ru-RU" b="1" dirty="0"/>
          </a:p>
        </p:txBody>
      </p:sp>
      <p:graphicFrame>
        <p:nvGraphicFramePr>
          <p:cNvPr id="3" name="Таблица 2"/>
          <p:cNvGraphicFramePr>
            <a:graphicFrameLocks noGrp="1"/>
          </p:cNvGraphicFramePr>
          <p:nvPr/>
        </p:nvGraphicFramePr>
        <p:xfrm>
          <a:off x="611560" y="1484784"/>
          <a:ext cx="8244409" cy="4474464"/>
        </p:xfrm>
        <a:graphic>
          <a:graphicData uri="http://schemas.openxmlformats.org/drawingml/2006/table">
            <a:tbl>
              <a:tblPr/>
              <a:tblGrid>
                <a:gridCol w="908041"/>
                <a:gridCol w="1059083"/>
                <a:gridCol w="1268999"/>
                <a:gridCol w="1289806"/>
                <a:gridCol w="1249374"/>
                <a:gridCol w="1234508"/>
                <a:gridCol w="1234598"/>
              </a:tblGrid>
              <a:tr h="233432">
                <a:tc>
                  <a:txBody>
                    <a:bodyPr/>
                    <a:lstStyle/>
                    <a:p>
                      <a:pPr algn="ctr">
                        <a:lnSpc>
                          <a:spcPct val="115000"/>
                        </a:lnSpc>
                        <a:spcAft>
                          <a:spcPts val="0"/>
                        </a:spcAft>
                      </a:pPr>
                      <a:r>
                        <a:rPr lang="ru-RU" sz="1400" b="1" dirty="0">
                          <a:latin typeface="Calibri"/>
                          <a:ea typeface="Calibri"/>
                          <a:cs typeface="Times New Roman"/>
                        </a:rPr>
                        <a:t>Классы</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1400" b="1" dirty="0">
                          <a:latin typeface="Calibri"/>
                          <a:ea typeface="Calibri"/>
                          <a:cs typeface="Times New Roman"/>
                        </a:rPr>
                        <a:t>Совершенные экскурсии </a:t>
                      </a:r>
                      <a:r>
                        <a:rPr lang="ru-RU" sz="1400" b="1" dirty="0" smtClean="0">
                          <a:latin typeface="Calibri"/>
                          <a:ea typeface="Calibri"/>
                          <a:cs typeface="Times New Roman"/>
                        </a:rPr>
                        <a:t> в 2-м полугодии (</a:t>
                      </a:r>
                      <a:r>
                        <a:rPr lang="ru-RU" sz="1400" b="1" dirty="0" smtClean="0">
                          <a:solidFill>
                            <a:schemeClr val="accent2"/>
                          </a:solidFill>
                          <a:latin typeface="Calibri"/>
                          <a:ea typeface="Calibri"/>
                          <a:cs typeface="Times New Roman"/>
                        </a:rPr>
                        <a:t>план</a:t>
                      </a:r>
                      <a:r>
                        <a:rPr lang="ru-RU" sz="1400" b="1" dirty="0" smtClean="0">
                          <a:latin typeface="Calibri"/>
                          <a:ea typeface="Calibri"/>
                          <a:cs typeface="Times New Roman"/>
                        </a:rPr>
                        <a:t>/исполнение) </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endParaRPr lang="ru-RU" sz="1400" dirty="0">
                        <a:latin typeface="Calibri"/>
                        <a:ea typeface="Calibri"/>
                        <a:cs typeface="Times New Roman"/>
                      </a:endParaRPr>
                    </a:p>
                    <a:p>
                      <a:pPr algn="ctr">
                        <a:lnSpc>
                          <a:spcPct val="115000"/>
                        </a:lnSpc>
                        <a:spcAft>
                          <a:spcPts val="0"/>
                        </a:spcAft>
                      </a:pPr>
                      <a:r>
                        <a:rPr lang="ru-RU" sz="1400" b="1" dirty="0">
                          <a:latin typeface="Calibri"/>
                          <a:ea typeface="Calibri"/>
                          <a:cs typeface="Times New Roman"/>
                        </a:rPr>
                        <a:t>Итого экскурсий по классу</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70625">
                <a:tc>
                  <a:txBody>
                    <a:bodyPr/>
                    <a:lstStyle/>
                    <a:p>
                      <a:pPr algn="ctr">
                        <a:lnSpc>
                          <a:spcPct val="115000"/>
                        </a:lnSpc>
                        <a:spcAft>
                          <a:spcPts val="0"/>
                        </a:spcAft>
                      </a:pPr>
                      <a:endParaRPr lang="ru-RU" sz="140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Школьный музей</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Районный краеведческий музей</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Музей им. Л. Руслановой </a:t>
                      </a:r>
                      <a:endParaRPr lang="ru-RU" sz="1400" dirty="0">
                        <a:latin typeface="Calibri"/>
                        <a:ea typeface="Calibri"/>
                        <a:cs typeface="Times New Roman"/>
                      </a:endParaRPr>
                    </a:p>
                    <a:p>
                      <a:pPr algn="ctr">
                        <a:lnSpc>
                          <a:spcPct val="115000"/>
                        </a:lnSpc>
                        <a:spcAft>
                          <a:spcPts val="0"/>
                        </a:spcAft>
                      </a:pPr>
                      <a:r>
                        <a:rPr lang="ru-RU" sz="1400" b="1" dirty="0">
                          <a:latin typeface="Calibri"/>
                          <a:ea typeface="Calibri"/>
                          <a:cs typeface="Times New Roman"/>
                        </a:rPr>
                        <a:t>в с. Ключи</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a:latin typeface="Calibri"/>
                          <a:ea typeface="Calibri"/>
                          <a:cs typeface="Times New Roman"/>
                        </a:rPr>
                        <a:t>Музей братьев Мозжухиных </a:t>
                      </a:r>
                      <a:endParaRPr lang="ru-RU" sz="1400" dirty="0">
                        <a:latin typeface="Calibri"/>
                        <a:ea typeface="Calibri"/>
                        <a:cs typeface="Times New Roman"/>
                      </a:endParaRPr>
                    </a:p>
                    <a:p>
                      <a:pPr algn="ctr">
                        <a:lnSpc>
                          <a:spcPct val="115000"/>
                        </a:lnSpc>
                        <a:spcAft>
                          <a:spcPts val="0"/>
                        </a:spcAft>
                      </a:pPr>
                      <a:r>
                        <a:rPr lang="ru-RU" sz="1400" b="1" dirty="0">
                          <a:latin typeface="Calibri"/>
                          <a:ea typeface="Calibri"/>
                          <a:cs typeface="Times New Roman"/>
                        </a:rPr>
                        <a:t>в с. </a:t>
                      </a:r>
                      <a:r>
                        <a:rPr lang="ru-RU" sz="1400" b="1" dirty="0" smtClean="0">
                          <a:latin typeface="+mn-lt"/>
                          <a:ea typeface="Calibri"/>
                          <a:cs typeface="Times New Roman"/>
                        </a:rPr>
                        <a:t>Кондоль</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a:latin typeface="Calibri"/>
                          <a:ea typeface="Calibri"/>
                          <a:cs typeface="Times New Roman"/>
                        </a:rPr>
                        <a:t>Краеведческие музеи и др. объекты культуры </a:t>
                      </a:r>
                      <a:endParaRPr lang="ru-RU" sz="1400">
                        <a:latin typeface="Calibri"/>
                        <a:ea typeface="Calibri"/>
                        <a:cs typeface="Times New Roman"/>
                      </a:endParaRPr>
                    </a:p>
                    <a:p>
                      <a:pPr algn="ctr">
                        <a:lnSpc>
                          <a:spcPct val="115000"/>
                        </a:lnSpc>
                        <a:spcAft>
                          <a:spcPts val="0"/>
                        </a:spcAft>
                      </a:pPr>
                      <a:r>
                        <a:rPr lang="ru-RU" sz="1400" b="1">
                          <a:latin typeface="Calibri"/>
                          <a:ea typeface="Calibri"/>
                          <a:cs typeface="Times New Roman"/>
                        </a:rPr>
                        <a:t>г. Пенза и за пределами области</a:t>
                      </a:r>
                      <a:endParaRPr lang="ru-RU" sz="140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210090">
                <a:tc gridSpan="7">
                  <a:txBody>
                    <a:bodyPr/>
                    <a:lstStyle/>
                    <a:p>
                      <a:pPr algn="ctr">
                        <a:lnSpc>
                          <a:spcPct val="115000"/>
                        </a:lnSpc>
                        <a:spcAft>
                          <a:spcPts val="0"/>
                        </a:spcAft>
                      </a:pPr>
                      <a:r>
                        <a:rPr lang="ru-RU" sz="1400" b="1" dirty="0">
                          <a:latin typeface="Calibri"/>
                          <a:ea typeface="Calibri"/>
                          <a:cs typeface="Times New Roman"/>
                        </a:rPr>
                        <a:t>Начальная школа</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r h="233432">
                <a:tc>
                  <a:txBody>
                    <a:bodyPr/>
                    <a:lstStyle/>
                    <a:p>
                      <a:pPr algn="ctr">
                        <a:lnSpc>
                          <a:spcPct val="115000"/>
                        </a:lnSpc>
                        <a:spcAft>
                          <a:spcPts val="0"/>
                        </a:spcAft>
                      </a:pPr>
                      <a:r>
                        <a:rPr lang="ru-RU" sz="1400" b="1" dirty="0" smtClean="0">
                          <a:latin typeface="Calibri"/>
                          <a:ea typeface="Calibri"/>
                          <a:cs typeface="Times New Roman"/>
                        </a:rPr>
                        <a:t>1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/2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chemeClr val="accent2"/>
                          </a:solidFill>
                          <a:latin typeface="+mn-lt"/>
                          <a:ea typeface="Calibri"/>
                          <a:cs typeface="Times New Roman"/>
                        </a:rPr>
                        <a:t>2</a:t>
                      </a:r>
                      <a:r>
                        <a:rPr lang="ru-RU" sz="1400" b="1" dirty="0" smtClean="0">
                          <a:latin typeface="+mn-lt"/>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32">
                <a:tc>
                  <a:txBody>
                    <a:bodyPr/>
                    <a:lstStyle/>
                    <a:p>
                      <a:pPr algn="ctr">
                        <a:lnSpc>
                          <a:spcPct val="115000"/>
                        </a:lnSpc>
                        <a:spcAft>
                          <a:spcPts val="0"/>
                        </a:spcAft>
                      </a:pPr>
                      <a:r>
                        <a:rPr lang="ru-RU" sz="1400" b="1" dirty="0" smtClean="0">
                          <a:latin typeface="Calibri"/>
                          <a:ea typeface="Calibri"/>
                          <a:cs typeface="Times New Roman"/>
                        </a:rPr>
                        <a:t>2а</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4368">
                <a:tc>
                  <a:txBody>
                    <a:bodyPr/>
                    <a:lstStyle/>
                    <a:p>
                      <a:pPr algn="ctr">
                        <a:lnSpc>
                          <a:spcPct val="115000"/>
                        </a:lnSpc>
                        <a:spcAft>
                          <a:spcPts val="0"/>
                        </a:spcAft>
                      </a:pPr>
                      <a:r>
                        <a:rPr lang="ru-RU" sz="1400" b="1" dirty="0" smtClean="0">
                          <a:latin typeface="Calibri"/>
                          <a:ea typeface="Calibri"/>
                          <a:cs typeface="Times New Roman"/>
                        </a:rPr>
                        <a:t>2б</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 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solidFill>
                            <a:schemeClr val="tx1"/>
                          </a:solidFill>
                          <a:latin typeface="Calibri"/>
                          <a:ea typeface="Calibri"/>
                          <a:cs typeface="Times New Roman"/>
                        </a:rPr>
                        <a:t>/</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32">
                <a:tc>
                  <a:txBody>
                    <a:bodyPr/>
                    <a:lstStyle/>
                    <a:p>
                      <a:pPr algn="ctr">
                        <a:lnSpc>
                          <a:spcPct val="115000"/>
                        </a:lnSpc>
                        <a:spcAft>
                          <a:spcPts val="0"/>
                        </a:spcAft>
                      </a:pPr>
                      <a:r>
                        <a:rPr lang="ru-RU" sz="1400" b="1" dirty="0" smtClean="0">
                          <a:latin typeface="Calibri"/>
                          <a:ea typeface="Calibri"/>
                          <a:cs typeface="Times New Roman"/>
                        </a:rPr>
                        <a:t>3а</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latin typeface="Calibri"/>
                          <a:ea typeface="Calibri"/>
                          <a:cs typeface="Times New Roman"/>
                        </a:rPr>
                        <a:t> </a:t>
                      </a: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32">
                <a:tc>
                  <a:txBody>
                    <a:bodyPr/>
                    <a:lstStyle/>
                    <a:p>
                      <a:pPr algn="ctr">
                        <a:lnSpc>
                          <a:spcPct val="115000"/>
                        </a:lnSpc>
                        <a:spcAft>
                          <a:spcPts val="0"/>
                        </a:spcAft>
                      </a:pPr>
                      <a:r>
                        <a:rPr lang="ru-RU" sz="1400" b="1" dirty="0" smtClean="0">
                          <a:latin typeface="Calibri"/>
                          <a:ea typeface="Calibri"/>
                          <a:cs typeface="Times New Roman"/>
                        </a:rPr>
                        <a:t>3б</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r>
                        <a:rPr lang="ru-RU" sz="1400" b="1" dirty="0" smtClean="0">
                          <a:solidFill>
                            <a:schemeClr val="accent2"/>
                          </a:solidFill>
                        </a:rPr>
                        <a:t>1</a:t>
                      </a:r>
                      <a:r>
                        <a:rPr lang="ru-RU" sz="1400" b="1" dirty="0" smtClean="0"/>
                        <a:t>/1</a:t>
                      </a:r>
                      <a:endParaRPr lang="ru-RU" sz="1400" b="1" dirty="0"/>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/3</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32">
                <a:tc>
                  <a:txBody>
                    <a:bodyPr/>
                    <a:lstStyle/>
                    <a:p>
                      <a:pPr algn="ctr">
                        <a:lnSpc>
                          <a:spcPct val="115000"/>
                        </a:lnSpc>
                        <a:spcAft>
                          <a:spcPts val="0"/>
                        </a:spcAft>
                      </a:pPr>
                      <a:r>
                        <a:rPr lang="ru-RU" sz="1400" b="1" dirty="0" smtClean="0">
                          <a:latin typeface="Calibri"/>
                          <a:ea typeface="Calibri"/>
                          <a:cs typeface="Times New Roman"/>
                        </a:rPr>
                        <a:t>4а</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33432">
                <a:tc>
                  <a:txBody>
                    <a:bodyPr/>
                    <a:lstStyle/>
                    <a:p>
                      <a:pPr algn="ctr">
                        <a:lnSpc>
                          <a:spcPct val="115000"/>
                        </a:lnSpc>
                        <a:spcAft>
                          <a:spcPts val="0"/>
                        </a:spcAft>
                      </a:pPr>
                      <a:r>
                        <a:rPr lang="ru-RU" sz="1400" b="1" dirty="0" smtClean="0">
                          <a:latin typeface="Calibri"/>
                          <a:ea typeface="Calibri"/>
                          <a:cs typeface="Times New Roman"/>
                        </a:rPr>
                        <a:t>4б</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ru-RU" dirty="0"/>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66865">
                <a:tc>
                  <a:txBody>
                    <a:bodyPr/>
                    <a:lstStyle/>
                    <a:p>
                      <a:pPr algn="ctr">
                        <a:lnSpc>
                          <a:spcPct val="115000"/>
                        </a:lnSpc>
                        <a:spcAft>
                          <a:spcPts val="0"/>
                        </a:spcAft>
                      </a:pPr>
                      <a:r>
                        <a:rPr lang="ru-RU" sz="1400" b="1" dirty="0">
                          <a:latin typeface="Calibri"/>
                          <a:ea typeface="Calibri"/>
                          <a:cs typeface="Times New Roman"/>
                        </a:rPr>
                        <a:t>Итого по </a:t>
                      </a:r>
                      <a:r>
                        <a:rPr lang="ru-RU" sz="1400" b="1" dirty="0" err="1">
                          <a:latin typeface="Calibri"/>
                          <a:ea typeface="Calibri"/>
                          <a:cs typeface="Times New Roman"/>
                        </a:rPr>
                        <a:t>нач</a:t>
                      </a:r>
                      <a:r>
                        <a:rPr lang="ru-RU" sz="1400" b="1" dirty="0">
                          <a:latin typeface="Calibri"/>
                          <a:ea typeface="Calibri"/>
                          <a:cs typeface="Times New Roman"/>
                        </a:rPr>
                        <a:t>. </a:t>
                      </a:r>
                      <a:r>
                        <a:rPr lang="ru-RU" sz="1400" b="1" dirty="0" err="1">
                          <a:latin typeface="Calibri"/>
                          <a:ea typeface="Calibri"/>
                          <a:cs typeface="Times New Roman"/>
                        </a:rPr>
                        <a:t>шк</a:t>
                      </a:r>
                      <a:r>
                        <a:rPr lang="ru-RU" sz="1400" b="1" dirty="0">
                          <a:latin typeface="Calibri"/>
                          <a:ea typeface="Calibri"/>
                          <a:cs typeface="Times New Roman"/>
                        </a:rPr>
                        <a:t>.</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0</a:t>
                      </a:r>
                      <a:r>
                        <a:rPr lang="ru-RU" sz="1400" b="1" dirty="0" smtClean="0">
                          <a:solidFill>
                            <a:schemeClr val="tx1"/>
                          </a:solidFill>
                          <a:latin typeface="Calibri"/>
                          <a:ea typeface="Calibri"/>
                          <a:cs typeface="Times New Roman"/>
                        </a:rPr>
                        <a:t>/</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13</a:t>
                      </a:r>
                      <a:r>
                        <a:rPr lang="ru-RU" sz="1400" b="1" dirty="0" smtClean="0">
                          <a:latin typeface="Calibri"/>
                          <a:ea typeface="Calibri"/>
                          <a:cs typeface="Times New Roman"/>
                        </a:rPr>
                        <a:t>/13</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r>
                        <a:rPr lang="ru-RU" sz="1400" b="1" dirty="0" smtClean="0">
                          <a:solidFill>
                            <a:schemeClr val="accent2"/>
                          </a:solidFill>
                        </a:rPr>
                        <a:t>4</a:t>
                      </a:r>
                      <a:r>
                        <a:rPr lang="ru-RU" sz="1400" b="1" dirty="0" smtClean="0"/>
                        <a:t>/1</a:t>
                      </a:r>
                      <a:endParaRPr lang="ru-RU" sz="1400" b="1" dirty="0"/>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18</a:t>
                      </a:r>
                      <a:r>
                        <a:rPr lang="ru-RU" sz="1400" b="1" dirty="0" smtClean="0">
                          <a:latin typeface="Calibri"/>
                          <a:ea typeface="Calibri"/>
                          <a:cs typeface="Times New Roman"/>
                        </a:rPr>
                        <a:t>/13</a:t>
                      </a:r>
                    </a:p>
                    <a:p>
                      <a:pPr algn="ctr">
                        <a:lnSpc>
                          <a:spcPct val="100000"/>
                        </a:lnSpc>
                        <a:spcAft>
                          <a:spcPts val="0"/>
                        </a:spcAft>
                      </a:pPr>
                      <a:r>
                        <a:rPr lang="ru-RU" sz="1100" b="1" dirty="0" smtClean="0">
                          <a:latin typeface="Calibri"/>
                          <a:ea typeface="Calibri"/>
                          <a:cs typeface="Times New Roman"/>
                        </a:rPr>
                        <a:t> </a:t>
                      </a:r>
                      <a:endParaRPr lang="ru-RU" sz="11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6D9F1"/>
                    </a:solidFill>
                  </a:tcPr>
                </a:tc>
              </a:tr>
            </a:tbl>
          </a:graphicData>
        </a:graphic>
      </p:graphicFrame>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332656"/>
            <a:ext cx="5328592" cy="1477328"/>
          </a:xfrm>
          <a:prstGeom prst="rect">
            <a:avLst/>
          </a:prstGeom>
          <a:solidFill>
            <a:schemeClr val="bg2"/>
          </a:solidFill>
          <a:ln w="28575">
            <a:solidFill>
              <a:schemeClr val="accent1"/>
            </a:solidFill>
          </a:ln>
        </p:spPr>
        <p:txBody>
          <a:bodyPr wrap="square" rtlCol="0">
            <a:spAutoFit/>
          </a:bodyPr>
          <a:lstStyle/>
          <a:p>
            <a:pPr algn="ctr"/>
            <a:r>
              <a:rPr lang="ru-RU" b="1" dirty="0" smtClean="0"/>
              <a:t> Сравнительная диаграмма </a:t>
            </a:r>
          </a:p>
          <a:p>
            <a:pPr algn="ctr"/>
            <a:r>
              <a:rPr lang="ru-RU" b="1" dirty="0"/>
              <a:t>с</a:t>
            </a:r>
            <a:r>
              <a:rPr lang="ru-RU" b="1" dirty="0" smtClean="0"/>
              <a:t>овершенных экскурсий по реализации проекта «Культурная суббота» в 1 и 2 полугодии</a:t>
            </a:r>
          </a:p>
          <a:p>
            <a:pPr algn="ctr"/>
            <a:r>
              <a:rPr lang="ru-RU" b="1" dirty="0" smtClean="0"/>
              <a:t> 2018/19 гг.</a:t>
            </a:r>
          </a:p>
          <a:p>
            <a:pPr algn="ctr"/>
            <a:r>
              <a:rPr lang="ru-RU" b="1" dirty="0" smtClean="0"/>
              <a:t>1-4 классы</a:t>
            </a:r>
            <a:endParaRPr lang="ru-RU" b="1" dirty="0"/>
          </a:p>
        </p:txBody>
      </p:sp>
      <p:pic>
        <p:nvPicPr>
          <p:cNvPr id="3" name="Picture 1" descr="\\Pc_h\изображения\Школа 2017-18\Музей братьев Мозжухиных\DSC03769.JPG"/>
          <p:cNvPicPr>
            <a:picLocks noChangeAspect="1" noChangeArrowheads="1"/>
          </p:cNvPicPr>
          <p:nvPr/>
        </p:nvPicPr>
        <p:blipFill>
          <a:blip r:embed="rId2" cstate="email"/>
          <a:srcRect/>
          <a:stretch>
            <a:fillRect/>
          </a:stretch>
        </p:blipFill>
        <p:spPr bwMode="auto">
          <a:xfrm>
            <a:off x="6228184" y="116632"/>
            <a:ext cx="2788378" cy="1854769"/>
          </a:xfrm>
          <a:prstGeom prst="rect">
            <a:avLst/>
          </a:prstGeom>
          <a:noFill/>
        </p:spPr>
      </p:pic>
      <p:graphicFrame>
        <p:nvGraphicFramePr>
          <p:cNvPr id="5" name="Диаграмма 4"/>
          <p:cNvGraphicFramePr/>
          <p:nvPr/>
        </p:nvGraphicFramePr>
        <p:xfrm>
          <a:off x="971600" y="2420888"/>
          <a:ext cx="7272808" cy="3559944"/>
        </p:xfrm>
        <a:graphic>
          <a:graphicData uri="http://schemas.openxmlformats.org/drawingml/2006/chart">
            <c:chart xmlns:c="http://schemas.openxmlformats.org/drawingml/2006/chart" xmlns:r="http://schemas.openxmlformats.org/officeDocument/2006/relationships" r:id="rId3"/>
          </a:graphicData>
        </a:graphic>
      </p:graphicFrame>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2" y="116632"/>
            <a:ext cx="6552728" cy="584775"/>
          </a:xfrm>
          <a:prstGeom prst="rect">
            <a:avLst/>
          </a:prstGeom>
          <a:solidFill>
            <a:schemeClr val="bg2"/>
          </a:solidFill>
          <a:ln w="28575">
            <a:solidFill>
              <a:schemeClr val="accent1"/>
            </a:solidFill>
          </a:ln>
        </p:spPr>
        <p:txBody>
          <a:bodyPr wrap="square" rtlCol="0">
            <a:spAutoFit/>
          </a:bodyPr>
          <a:lstStyle/>
          <a:p>
            <a:pPr algn="ctr"/>
            <a:r>
              <a:rPr lang="ru-RU" sz="1600" b="1" dirty="0" smtClean="0"/>
              <a:t>Реализация плана экскурсий  в музеи района и области учащимися</a:t>
            </a:r>
          </a:p>
          <a:p>
            <a:pPr algn="ctr"/>
            <a:r>
              <a:rPr lang="ru-RU" sz="1600" b="1" dirty="0" smtClean="0"/>
              <a:t> 5-11классов  во 2 полугодии 2018-19 г.</a:t>
            </a:r>
            <a:endParaRPr lang="ru-RU" sz="1600" b="1" dirty="0"/>
          </a:p>
        </p:txBody>
      </p:sp>
      <p:graphicFrame>
        <p:nvGraphicFramePr>
          <p:cNvPr id="3" name="Таблица 2"/>
          <p:cNvGraphicFramePr>
            <a:graphicFrameLocks noGrp="1"/>
          </p:cNvGraphicFramePr>
          <p:nvPr/>
        </p:nvGraphicFramePr>
        <p:xfrm>
          <a:off x="179514" y="764704"/>
          <a:ext cx="8856981" cy="2390008"/>
        </p:xfrm>
        <a:graphic>
          <a:graphicData uri="http://schemas.openxmlformats.org/drawingml/2006/table">
            <a:tbl>
              <a:tblPr/>
              <a:tblGrid>
                <a:gridCol w="1152126"/>
                <a:gridCol w="1296144"/>
                <a:gridCol w="1872208"/>
                <a:gridCol w="1224136"/>
                <a:gridCol w="1224136"/>
                <a:gridCol w="1152128"/>
                <a:gridCol w="936103"/>
              </a:tblGrid>
              <a:tr h="576064">
                <a:tc>
                  <a:txBody>
                    <a:bodyPr/>
                    <a:lstStyle/>
                    <a:p>
                      <a:pPr algn="ctr">
                        <a:lnSpc>
                          <a:spcPct val="115000"/>
                        </a:lnSpc>
                        <a:spcAft>
                          <a:spcPts val="0"/>
                        </a:spcAft>
                      </a:pPr>
                      <a:r>
                        <a:rPr lang="ru-RU" sz="1400" b="1" dirty="0">
                          <a:latin typeface="Calibri"/>
                          <a:ea typeface="Calibri"/>
                          <a:cs typeface="Times New Roman"/>
                        </a:rPr>
                        <a:t>Классы</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5">
                  <a:txBody>
                    <a:bodyPr/>
                    <a:lstStyle/>
                    <a:p>
                      <a:pPr algn="ctr">
                        <a:lnSpc>
                          <a:spcPct val="115000"/>
                        </a:lnSpc>
                        <a:spcAft>
                          <a:spcPts val="0"/>
                        </a:spcAft>
                      </a:pPr>
                      <a:r>
                        <a:rPr lang="ru-RU" sz="1400" b="1" dirty="0">
                          <a:latin typeface="Calibri"/>
                          <a:ea typeface="Calibri"/>
                          <a:cs typeface="Times New Roman"/>
                        </a:rPr>
                        <a:t>Совершенные экскурсии </a:t>
                      </a:r>
                      <a:r>
                        <a:rPr lang="ru-RU" sz="1400" b="1" dirty="0" smtClean="0">
                          <a:latin typeface="Calibri"/>
                          <a:ea typeface="Calibri"/>
                          <a:cs typeface="Times New Roman"/>
                        </a:rPr>
                        <a:t>(</a:t>
                      </a:r>
                      <a:r>
                        <a:rPr lang="ru-RU" sz="1400" b="1" dirty="0" smtClean="0">
                          <a:solidFill>
                            <a:schemeClr val="accent2"/>
                          </a:solidFill>
                          <a:latin typeface="Calibri"/>
                          <a:ea typeface="Calibri"/>
                          <a:cs typeface="Times New Roman"/>
                        </a:rPr>
                        <a:t>План</a:t>
                      </a:r>
                      <a:r>
                        <a:rPr lang="ru-RU" sz="1400" b="1" dirty="0" smtClean="0">
                          <a:latin typeface="Calibri"/>
                          <a:ea typeface="Calibri"/>
                          <a:cs typeface="Times New Roman"/>
                        </a:rPr>
                        <a:t>/ исполнение)</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rowSpan="2">
                  <a:txBody>
                    <a:bodyPr/>
                    <a:lstStyle/>
                    <a:p>
                      <a:pPr algn="ctr">
                        <a:lnSpc>
                          <a:spcPct val="115000"/>
                        </a:lnSpc>
                        <a:spcAft>
                          <a:spcPts val="0"/>
                        </a:spcAft>
                      </a:pPr>
                      <a:endParaRPr lang="ru-RU" sz="1200">
                        <a:latin typeface="Calibri"/>
                        <a:ea typeface="Calibri"/>
                        <a:cs typeface="Times New Roman"/>
                      </a:endParaRPr>
                    </a:p>
                    <a:p>
                      <a:pPr algn="ctr">
                        <a:lnSpc>
                          <a:spcPct val="115000"/>
                        </a:lnSpc>
                        <a:spcAft>
                          <a:spcPts val="0"/>
                        </a:spcAft>
                      </a:pPr>
                      <a:r>
                        <a:rPr lang="ru-RU" sz="1200" b="1">
                          <a:latin typeface="Calibri"/>
                          <a:ea typeface="Calibri"/>
                          <a:cs typeface="Times New Roman"/>
                        </a:rPr>
                        <a:t>Итого экскурсий по классу</a:t>
                      </a:r>
                      <a:endParaRPr lang="ru-RU" sz="120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440160">
                <a:tc>
                  <a:txBody>
                    <a:bodyPr/>
                    <a:lstStyle/>
                    <a:p>
                      <a:pPr algn="ctr">
                        <a:lnSpc>
                          <a:spcPct val="115000"/>
                        </a:lnSpc>
                        <a:spcAft>
                          <a:spcPts val="0"/>
                        </a:spcAft>
                      </a:pP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Calibri"/>
                          <a:ea typeface="Calibri"/>
                          <a:cs typeface="Times New Roman"/>
                        </a:rPr>
                        <a:t>Школьный музей</a:t>
                      </a:r>
                      <a:endParaRPr lang="ru-RU" sz="12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Calibri"/>
                          <a:ea typeface="Calibri"/>
                          <a:cs typeface="Times New Roman"/>
                        </a:rPr>
                        <a:t>Районный краеведческий музей</a:t>
                      </a:r>
                      <a:endParaRPr lang="ru-RU" sz="12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Calibri"/>
                          <a:ea typeface="Calibri"/>
                          <a:cs typeface="Times New Roman"/>
                        </a:rPr>
                        <a:t>Музей им. Л. Руслановой </a:t>
                      </a:r>
                      <a:endParaRPr lang="ru-RU" sz="1200" dirty="0">
                        <a:latin typeface="Calibri"/>
                        <a:ea typeface="Calibri"/>
                        <a:cs typeface="Times New Roman"/>
                      </a:endParaRPr>
                    </a:p>
                    <a:p>
                      <a:pPr algn="ctr">
                        <a:lnSpc>
                          <a:spcPct val="115000"/>
                        </a:lnSpc>
                        <a:spcAft>
                          <a:spcPts val="0"/>
                        </a:spcAft>
                      </a:pPr>
                      <a:r>
                        <a:rPr lang="ru-RU" sz="1200" b="1" dirty="0">
                          <a:latin typeface="Calibri"/>
                          <a:ea typeface="Calibri"/>
                          <a:cs typeface="Times New Roman"/>
                        </a:rPr>
                        <a:t>в с. Ключи</a:t>
                      </a:r>
                      <a:endParaRPr lang="ru-RU" sz="12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Calibri"/>
                          <a:ea typeface="Calibri"/>
                          <a:cs typeface="Times New Roman"/>
                        </a:rPr>
                        <a:t>Музей братьев </a:t>
                      </a:r>
                      <a:r>
                        <a:rPr lang="ru-RU" sz="1200" b="1" dirty="0" err="1">
                          <a:latin typeface="Calibri"/>
                          <a:ea typeface="Calibri"/>
                          <a:cs typeface="Times New Roman"/>
                        </a:rPr>
                        <a:t>Мозжухиных</a:t>
                      </a:r>
                      <a:r>
                        <a:rPr lang="ru-RU" sz="1200" b="1" dirty="0">
                          <a:latin typeface="Calibri"/>
                          <a:ea typeface="Calibri"/>
                          <a:cs typeface="Times New Roman"/>
                        </a:rPr>
                        <a:t> </a:t>
                      </a:r>
                      <a:endParaRPr lang="ru-RU" sz="1200" dirty="0">
                        <a:latin typeface="Calibri"/>
                        <a:ea typeface="Calibri"/>
                        <a:cs typeface="Times New Roman"/>
                      </a:endParaRPr>
                    </a:p>
                    <a:p>
                      <a:pPr algn="ctr">
                        <a:lnSpc>
                          <a:spcPct val="115000"/>
                        </a:lnSpc>
                        <a:spcAft>
                          <a:spcPts val="0"/>
                        </a:spcAft>
                      </a:pPr>
                      <a:r>
                        <a:rPr lang="ru-RU" sz="1200" b="1" dirty="0">
                          <a:latin typeface="Calibri"/>
                          <a:ea typeface="Calibri"/>
                          <a:cs typeface="Times New Roman"/>
                        </a:rPr>
                        <a:t>в с. Кондоль</a:t>
                      </a:r>
                      <a:endParaRPr lang="ru-RU" sz="12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200" b="1" dirty="0">
                          <a:latin typeface="Calibri"/>
                          <a:ea typeface="Calibri"/>
                          <a:cs typeface="Times New Roman"/>
                        </a:rPr>
                        <a:t>Краеведческие музеи и др. объекты культуры </a:t>
                      </a:r>
                      <a:endParaRPr lang="ru-RU" sz="1200" dirty="0">
                        <a:latin typeface="Calibri"/>
                        <a:ea typeface="Calibri"/>
                        <a:cs typeface="Times New Roman"/>
                      </a:endParaRPr>
                    </a:p>
                    <a:p>
                      <a:pPr algn="ctr">
                        <a:lnSpc>
                          <a:spcPct val="115000"/>
                        </a:lnSpc>
                        <a:spcAft>
                          <a:spcPts val="0"/>
                        </a:spcAft>
                      </a:pPr>
                      <a:r>
                        <a:rPr lang="ru-RU" sz="1200" b="1" dirty="0">
                          <a:latin typeface="Calibri"/>
                          <a:ea typeface="Calibri"/>
                          <a:cs typeface="Times New Roman"/>
                        </a:rPr>
                        <a:t>г. Пенза и за пределами области</a:t>
                      </a:r>
                      <a:endParaRPr lang="ru-RU" sz="12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ru-RU"/>
                    </a:p>
                  </a:txBody>
                  <a:tcPr/>
                </a:tc>
              </a:tr>
              <a:tr h="341760">
                <a:tc gridSpan="7">
                  <a:txBody>
                    <a:bodyPr/>
                    <a:lstStyle/>
                    <a:p>
                      <a:pPr algn="ctr">
                        <a:lnSpc>
                          <a:spcPct val="115000"/>
                        </a:lnSpc>
                        <a:spcAft>
                          <a:spcPts val="0"/>
                        </a:spcAft>
                      </a:pPr>
                      <a:r>
                        <a:rPr lang="ru-RU" sz="1600" b="1" dirty="0" smtClean="0">
                          <a:latin typeface="Calibri"/>
                          <a:ea typeface="Calibri"/>
                          <a:cs typeface="Times New Roman"/>
                        </a:rPr>
                        <a:t> 5-11 </a:t>
                      </a:r>
                      <a:r>
                        <a:rPr lang="ru-RU" sz="1600" b="1" dirty="0" err="1" smtClean="0">
                          <a:latin typeface="Calibri"/>
                          <a:ea typeface="Calibri"/>
                          <a:cs typeface="Times New Roman"/>
                        </a:rPr>
                        <a:t>кл</a:t>
                      </a:r>
                      <a:endParaRPr lang="ru-RU" sz="16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c hMerge="1">
                  <a:txBody>
                    <a:bodyPr/>
                    <a:lstStyle/>
                    <a:p>
                      <a:endParaRPr lang="ru-RU"/>
                    </a:p>
                  </a:txBody>
                  <a:tcPr/>
                </a:tc>
              </a:tr>
            </a:tbl>
          </a:graphicData>
        </a:graphic>
      </p:graphicFrame>
      <p:graphicFrame>
        <p:nvGraphicFramePr>
          <p:cNvPr id="4" name="Таблица 3"/>
          <p:cNvGraphicFramePr>
            <a:graphicFrameLocks noGrp="1"/>
          </p:cNvGraphicFramePr>
          <p:nvPr/>
        </p:nvGraphicFramePr>
        <p:xfrm>
          <a:off x="179512" y="3212976"/>
          <a:ext cx="8856984" cy="3458678"/>
        </p:xfrm>
        <a:graphic>
          <a:graphicData uri="http://schemas.openxmlformats.org/drawingml/2006/table">
            <a:tbl>
              <a:tblPr/>
              <a:tblGrid>
                <a:gridCol w="1145691"/>
                <a:gridCol w="1309361"/>
                <a:gridCol w="1865428"/>
                <a:gridCol w="1296144"/>
                <a:gridCol w="1080120"/>
                <a:gridCol w="1224136"/>
                <a:gridCol w="936104"/>
              </a:tblGrid>
              <a:tr h="288031">
                <a:tc>
                  <a:txBody>
                    <a:bodyPr/>
                    <a:lstStyle/>
                    <a:p>
                      <a:pPr algn="ctr">
                        <a:lnSpc>
                          <a:spcPct val="115000"/>
                        </a:lnSpc>
                        <a:spcAft>
                          <a:spcPts val="0"/>
                        </a:spcAft>
                      </a:pPr>
                      <a:r>
                        <a:rPr lang="ru-RU" sz="1400" b="1" dirty="0">
                          <a:latin typeface="Calibri"/>
                          <a:ea typeface="Calibri"/>
                          <a:cs typeface="Times New Roman"/>
                        </a:rPr>
                        <a:t>5а</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dirty="0">
                          <a:latin typeface="Calibri"/>
                          <a:ea typeface="Calibri"/>
                          <a:cs typeface="Times New Roman"/>
                        </a:rPr>
                        <a:t>5б</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a:latin typeface="Calibri"/>
                          <a:ea typeface="Calibri"/>
                          <a:cs typeface="Times New Roman"/>
                        </a:rPr>
                        <a:t>6а</a:t>
                      </a:r>
                      <a:endParaRPr lang="ru-RU" sz="140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ru-RU" dirty="0" smtClean="0"/>
                        <a:t> </a:t>
                      </a:r>
                      <a:endParaRPr lang="ru-RU" dirty="0"/>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15000"/>
                        </a:lnSpc>
                        <a:spcBef>
                          <a:spcPts val="0"/>
                        </a:spcBef>
                        <a:spcAft>
                          <a:spcPts val="0"/>
                        </a:spcAft>
                        <a:buClrTx/>
                        <a:buSzTx/>
                        <a:buFontTx/>
                        <a:buNone/>
                        <a:tabLst/>
                        <a:defRPr/>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a:latin typeface="Calibri"/>
                          <a:ea typeface="Calibri"/>
                          <a:cs typeface="Times New Roman"/>
                        </a:rPr>
                        <a:t>6б</a:t>
                      </a:r>
                      <a:endParaRPr lang="ru-RU" sz="140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/2 </a:t>
                      </a:r>
                      <a:r>
                        <a:rPr lang="ru-RU" sz="1400" b="1" baseline="0" dirty="0" smtClean="0">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ru-RU" dirty="0"/>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solidFill>
                            <a:schemeClr val="tx1"/>
                          </a:solidFill>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/3</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dirty="0" smtClean="0">
                          <a:latin typeface="Calibri"/>
                          <a:ea typeface="Calibri"/>
                          <a:cs typeface="Times New Roman"/>
                        </a:rPr>
                        <a:t>7а</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b="1" dirty="0"/>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dirty="0" smtClean="0">
                          <a:latin typeface="Calibri"/>
                          <a:ea typeface="Calibri"/>
                          <a:cs typeface="Times New Roman"/>
                        </a:rPr>
                        <a:t>7б</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endParaRPr lang="ru-RU" sz="1400" b="1" dirty="0"/>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dirty="0" smtClean="0">
                          <a:latin typeface="Calibri"/>
                          <a:ea typeface="Calibri"/>
                          <a:cs typeface="Times New Roman"/>
                        </a:rPr>
                        <a:t>8</a:t>
                      </a:r>
                      <a:endParaRPr lang="ru-RU" sz="14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dirty="0" smtClean="0">
                          <a:latin typeface="Calibri"/>
                          <a:ea typeface="Calibri"/>
                          <a:cs typeface="Times New Roman"/>
                        </a:rPr>
                        <a:t>9а</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dirty="0" smtClean="0">
                          <a:latin typeface="Calibri"/>
                          <a:ea typeface="Calibri"/>
                          <a:cs typeface="Times New Roman"/>
                        </a:rPr>
                        <a:t>9б</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2409">
                <a:tc>
                  <a:txBody>
                    <a:bodyPr/>
                    <a:lstStyle/>
                    <a:p>
                      <a:pPr algn="ctr">
                        <a:lnSpc>
                          <a:spcPct val="115000"/>
                        </a:lnSpc>
                        <a:spcAft>
                          <a:spcPts val="0"/>
                        </a:spcAft>
                      </a:pPr>
                      <a:r>
                        <a:rPr lang="ru-RU" sz="1400" b="1" dirty="0" smtClean="0">
                          <a:latin typeface="Calibri"/>
                          <a:ea typeface="Calibri"/>
                          <a:cs typeface="Times New Roman"/>
                        </a:rPr>
                        <a:t>10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3</a:t>
                      </a:r>
                      <a:r>
                        <a:rPr lang="ru-RU" sz="1400" b="1" dirty="0" smtClean="0">
                          <a:latin typeface="Calibri"/>
                          <a:ea typeface="Calibri"/>
                          <a:cs typeface="Times New Roman"/>
                        </a:rPr>
                        <a:t>/1</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26101">
                <a:tc>
                  <a:txBody>
                    <a:bodyPr/>
                    <a:lstStyle/>
                    <a:p>
                      <a:pPr algn="ctr">
                        <a:lnSpc>
                          <a:spcPct val="115000"/>
                        </a:lnSpc>
                        <a:spcAft>
                          <a:spcPts val="0"/>
                        </a:spcAft>
                      </a:pPr>
                      <a:r>
                        <a:rPr lang="ru-RU" sz="1400" b="1" dirty="0" smtClean="0">
                          <a:latin typeface="Calibri"/>
                          <a:ea typeface="Calibri"/>
                          <a:cs typeface="Times New Roman"/>
                        </a:rPr>
                        <a:t>11</a:t>
                      </a:r>
                      <a:r>
                        <a:rPr lang="ru-RU" sz="1400" b="1" baseline="0" dirty="0" smtClean="0">
                          <a:latin typeface="Calibri"/>
                          <a:ea typeface="Calibri"/>
                          <a:cs typeface="Times New Roman"/>
                        </a:rPr>
                        <a:t>   </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a:t>
                      </a:r>
                      <a:r>
                        <a:rPr lang="ru-RU" sz="1400" b="1" dirty="0" smtClean="0">
                          <a:latin typeface="Calibri"/>
                          <a:ea typeface="Calibri"/>
                          <a:cs typeface="Times New Roman"/>
                        </a:rPr>
                        <a:t>/2</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4818">
                <a:tc>
                  <a:txBody>
                    <a:bodyPr/>
                    <a:lstStyle/>
                    <a:p>
                      <a:pPr algn="ctr">
                        <a:lnSpc>
                          <a:spcPct val="115000"/>
                        </a:lnSpc>
                        <a:spcAft>
                          <a:spcPts val="0"/>
                        </a:spcAft>
                      </a:pPr>
                      <a:r>
                        <a:rPr lang="ru-RU" sz="1100" b="1" dirty="0">
                          <a:latin typeface="Calibri"/>
                          <a:ea typeface="Calibri"/>
                          <a:cs typeface="Times New Roman"/>
                        </a:rPr>
                        <a:t>Итого </a:t>
                      </a:r>
                      <a:r>
                        <a:rPr lang="ru-RU" sz="1100" b="1" dirty="0" smtClean="0">
                          <a:latin typeface="Calibri"/>
                          <a:ea typeface="Calibri"/>
                          <a:cs typeface="Times New Roman"/>
                        </a:rPr>
                        <a:t>экскурсий в</a:t>
                      </a:r>
                      <a:endParaRPr lang="ru-RU" sz="1100" dirty="0">
                        <a:latin typeface="Calibri"/>
                        <a:ea typeface="Calibri"/>
                        <a:cs typeface="Times New Roman"/>
                      </a:endParaRPr>
                    </a:p>
                    <a:p>
                      <a:pPr algn="ctr">
                        <a:lnSpc>
                          <a:spcPct val="115000"/>
                        </a:lnSpc>
                        <a:spcAft>
                          <a:spcPts val="0"/>
                        </a:spcAft>
                      </a:pPr>
                      <a:r>
                        <a:rPr lang="ru-RU" sz="1100" b="1" dirty="0" smtClean="0">
                          <a:latin typeface="Calibri"/>
                          <a:ea typeface="Calibri"/>
                          <a:cs typeface="Times New Roman"/>
                        </a:rPr>
                        <a:t>5-11 </a:t>
                      </a:r>
                      <a:r>
                        <a:rPr lang="ru-RU" sz="1100" b="1" dirty="0" err="1">
                          <a:latin typeface="Calibri"/>
                          <a:ea typeface="Calibri"/>
                          <a:cs typeface="Times New Roman"/>
                        </a:rPr>
                        <a:t>кл</a:t>
                      </a:r>
                      <a:endParaRPr lang="ru-RU" sz="1100"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16</a:t>
                      </a:r>
                      <a:r>
                        <a:rPr lang="ru-RU" sz="1400" b="1" dirty="0" smtClean="0">
                          <a:solidFill>
                            <a:schemeClr val="tx1"/>
                          </a:solidFill>
                          <a:latin typeface="Calibri"/>
                          <a:ea typeface="Calibri"/>
                          <a:cs typeface="Times New Roman"/>
                        </a:rPr>
                        <a:t>/6</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ru-RU" sz="1400" b="1" dirty="0" smtClean="0">
                          <a:solidFill>
                            <a:srgbClr val="C00000"/>
                          </a:solidFill>
                          <a:latin typeface="Calibri"/>
                          <a:ea typeface="Calibri"/>
                          <a:cs typeface="Times New Roman"/>
                        </a:rPr>
                        <a:t>1</a:t>
                      </a:r>
                      <a:r>
                        <a:rPr lang="ru-RU" sz="1400" b="1" dirty="0" smtClean="0">
                          <a:latin typeface="Calibri"/>
                          <a:ea typeface="Calibri"/>
                          <a:cs typeface="Times New Roman"/>
                        </a:rPr>
                        <a:t>/0</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4/ </a:t>
                      </a:r>
                      <a:r>
                        <a:rPr lang="ru-RU" sz="1400" b="1" dirty="0" smtClean="0">
                          <a:solidFill>
                            <a:schemeClr val="tx1"/>
                          </a:solidFill>
                          <a:latin typeface="Calibri"/>
                          <a:ea typeface="Calibri"/>
                          <a:cs typeface="Times New Roman"/>
                        </a:rPr>
                        <a:t>4</a:t>
                      </a:r>
                      <a:endParaRPr lang="ru-RU" sz="1400" b="1" dirty="0">
                        <a:solidFill>
                          <a:schemeClr val="tx1"/>
                        </a:solidFill>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6</a:t>
                      </a:r>
                      <a:r>
                        <a:rPr lang="ru-RU" sz="1400" b="1" dirty="0" smtClean="0">
                          <a:latin typeface="Calibri"/>
                          <a:ea typeface="Calibri"/>
                          <a:cs typeface="Times New Roman"/>
                        </a:rPr>
                        <a:t>/6</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c>
                  <a:txBody>
                    <a:bodyPr/>
                    <a:lstStyle/>
                    <a:p>
                      <a:pPr algn="ctr">
                        <a:lnSpc>
                          <a:spcPct val="115000"/>
                        </a:lnSpc>
                        <a:spcAft>
                          <a:spcPts val="0"/>
                        </a:spcAft>
                      </a:pPr>
                      <a:r>
                        <a:rPr lang="ru-RU" sz="1400" b="1" dirty="0" smtClean="0">
                          <a:solidFill>
                            <a:schemeClr val="accent2"/>
                          </a:solidFill>
                          <a:latin typeface="Calibri"/>
                          <a:ea typeface="Calibri"/>
                          <a:cs typeface="Times New Roman"/>
                        </a:rPr>
                        <a:t>27</a:t>
                      </a:r>
                      <a:r>
                        <a:rPr lang="ru-RU" sz="1400" b="1" dirty="0" smtClean="0">
                          <a:latin typeface="Calibri"/>
                          <a:ea typeface="Calibri"/>
                          <a:cs typeface="Times New Roman"/>
                        </a:rPr>
                        <a:t>/16</a:t>
                      </a:r>
                      <a:endParaRPr lang="ru-RU" sz="1400" b="1" dirty="0">
                        <a:latin typeface="Calibri"/>
                        <a:ea typeface="Calibri"/>
                        <a:cs typeface="Times New Roman"/>
                      </a:endParaRPr>
                    </a:p>
                  </a:txBody>
                  <a:tcPr marL="42165" marR="42165"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BE5F1"/>
                    </a:solidFill>
                  </a:tcPr>
                </a:tc>
              </a:tr>
            </a:tbl>
          </a:graphicData>
        </a:graphic>
      </p:graphicFrame>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589</TotalTime>
  <Words>3705</Words>
  <Application>Microsoft Office PowerPoint</Application>
  <PresentationFormat>Экран (4:3)</PresentationFormat>
  <Paragraphs>477</Paragraphs>
  <Slides>43</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43</vt:i4>
      </vt:variant>
    </vt:vector>
  </HeadingPairs>
  <TitlesOfParts>
    <vt:vector size="44" baseType="lpstr">
      <vt:lpstr>Тема Office</vt:lpstr>
      <vt:lpstr> Реализация регионального проекта «Культурная суббота»  в МБОУ многопрофильный лицей  с. Малая Сердоба  за  II полугодие 2018-19 г.  </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Слайд 19</vt:lpstr>
      <vt:lpstr>Слайд 20</vt:lpstr>
      <vt:lpstr>Слайд 21</vt:lpstr>
      <vt:lpstr>Слайд 22</vt:lpstr>
      <vt:lpstr>Слайд 23</vt:lpstr>
      <vt:lpstr>Слайд 24</vt:lpstr>
      <vt:lpstr>Слайд 25</vt:lpstr>
      <vt:lpstr>Слайд 26</vt:lpstr>
      <vt:lpstr>Слайд 27</vt:lpstr>
      <vt:lpstr>Слайд 28</vt:lpstr>
      <vt:lpstr>Слайд 29</vt:lpstr>
      <vt:lpstr>Слайд 30</vt:lpstr>
      <vt:lpstr>Слайд 31</vt:lpstr>
      <vt:lpstr>Слайд 32</vt:lpstr>
      <vt:lpstr>Слайд 33</vt:lpstr>
      <vt:lpstr>Слайд 34</vt:lpstr>
      <vt:lpstr>Слайд 35</vt:lpstr>
      <vt:lpstr>Слайд 36</vt:lpstr>
      <vt:lpstr>Слайд 37</vt:lpstr>
      <vt:lpstr>Слайд 38</vt:lpstr>
      <vt:lpstr>Слайд 39</vt:lpstr>
      <vt:lpstr>Слайд 40</vt:lpstr>
      <vt:lpstr>Слайд 41</vt:lpstr>
      <vt:lpstr>Слайд 42</vt:lpstr>
      <vt:lpstr>Слайд 43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Реализация регионального проекта «Культурная суббота»  в МБОУ многопрофильный лицей  с. Малая Сердоба  за  II полугодие 2018-19 г.</dc:title>
  <dc:creator>Lyudmila</dc:creator>
  <cp:lastModifiedBy>Lyudmila</cp:lastModifiedBy>
  <cp:revision>284</cp:revision>
  <dcterms:created xsi:type="dcterms:W3CDTF">2019-08-13T12:05:47Z</dcterms:created>
  <dcterms:modified xsi:type="dcterms:W3CDTF">2019-10-09T03:36:06Z</dcterms:modified>
</cp:coreProperties>
</file>